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tags/tag25.xml" ContentType="application/vnd.openxmlformats-officedocument.presentationml.tags+xml"/>
  <Override PartName="/ppt/notesSlides/notesSlide4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260" r:id="rId2"/>
    <p:sldId id="450" r:id="rId3"/>
    <p:sldId id="558" r:id="rId4"/>
    <p:sldId id="510" r:id="rId5"/>
    <p:sldId id="518" r:id="rId6"/>
    <p:sldId id="512" r:id="rId7"/>
    <p:sldId id="480" r:id="rId8"/>
    <p:sldId id="481" r:id="rId9"/>
    <p:sldId id="465" r:id="rId10"/>
    <p:sldId id="560" r:id="rId11"/>
    <p:sldId id="259" r:id="rId12"/>
    <p:sldId id="295" r:id="rId13"/>
    <p:sldId id="265" r:id="rId14"/>
    <p:sldId id="300" r:id="rId15"/>
    <p:sldId id="297" r:id="rId16"/>
    <p:sldId id="467" r:id="rId17"/>
    <p:sldId id="468" r:id="rId18"/>
    <p:sldId id="298" r:id="rId19"/>
    <p:sldId id="470" r:id="rId20"/>
    <p:sldId id="469" r:id="rId21"/>
    <p:sldId id="471" r:id="rId22"/>
    <p:sldId id="563" r:id="rId23"/>
    <p:sldId id="564" r:id="rId24"/>
    <p:sldId id="565" r:id="rId25"/>
    <p:sldId id="566" r:id="rId26"/>
    <p:sldId id="567" r:id="rId27"/>
    <p:sldId id="568" r:id="rId28"/>
    <p:sldId id="569" r:id="rId29"/>
    <p:sldId id="570" r:id="rId30"/>
    <p:sldId id="511" r:id="rId31"/>
    <p:sldId id="483" r:id="rId32"/>
    <p:sldId id="571" r:id="rId33"/>
    <p:sldId id="475" r:id="rId34"/>
    <p:sldId id="476" r:id="rId35"/>
    <p:sldId id="477" r:id="rId36"/>
    <p:sldId id="478" r:id="rId37"/>
    <p:sldId id="486" r:id="rId38"/>
    <p:sldId id="487" r:id="rId39"/>
    <p:sldId id="485" r:id="rId40"/>
    <p:sldId id="482" r:id="rId41"/>
    <p:sldId id="488" r:id="rId42"/>
    <p:sldId id="572" r:id="rId43"/>
    <p:sldId id="573" r:id="rId44"/>
    <p:sldId id="580" r:id="rId45"/>
    <p:sldId id="574" r:id="rId46"/>
    <p:sldId id="579" r:id="rId47"/>
    <p:sldId id="583" r:id="rId48"/>
    <p:sldId id="578" r:id="rId49"/>
    <p:sldId id="561" r:id="rId50"/>
    <p:sldId id="472" r:id="rId51"/>
    <p:sldId id="473" r:id="rId52"/>
    <p:sldId id="474" r:id="rId53"/>
    <p:sldId id="514" r:id="rId54"/>
    <p:sldId id="273" r:id="rId55"/>
    <p:sldId id="515" r:id="rId56"/>
    <p:sldId id="517" r:id="rId57"/>
    <p:sldId id="274" r:id="rId58"/>
    <p:sldId id="562" r:id="rId59"/>
    <p:sldId id="275" r:id="rId60"/>
    <p:sldId id="585" r:id="rId61"/>
    <p:sldId id="456" r:id="rId62"/>
  </p:sldIdLst>
  <p:sldSz cx="9144000" cy="6858000" type="screen4x3"/>
  <p:notesSz cx="6858000" cy="9144000"/>
  <p:custDataLst>
    <p:tags r:id="rId65"/>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 userDrawn="1">
          <p15:clr>
            <a:srgbClr val="A4A3A4"/>
          </p15:clr>
        </p15:guide>
        <p15:guide id="2" pos="5154" userDrawn="1">
          <p15:clr>
            <a:srgbClr val="A4A3A4"/>
          </p15:clr>
        </p15:guide>
        <p15:guide id="3" pos="1519" userDrawn="1">
          <p15:clr>
            <a:srgbClr val="A4A3A4"/>
          </p15:clr>
        </p15:guide>
        <p15:guide id="5" orient="horz" pos="1253" userDrawn="1">
          <p15:clr>
            <a:srgbClr val="A4A3A4"/>
          </p15:clr>
        </p15:guide>
        <p15:guide id="6" orient="horz" pos="2387" userDrawn="1">
          <p15:clr>
            <a:srgbClr val="A4A3A4"/>
          </p15:clr>
        </p15:guide>
        <p15:guide id="7" orient="horz" pos="329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shujun" initials="W" lastIdx="2" clrIdx="0"/>
  <p:cmAuthor id="2" name="天成 曹" initials="天成" lastIdx="1" clrIdx="1">
    <p:extLst>
      <p:ext uri="{19B8F6BF-5375-455C-9EA6-DF929625EA0E}">
        <p15:presenceInfo xmlns:p15="http://schemas.microsoft.com/office/powerpoint/2012/main" userId="ed32e18ad86c28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377B"/>
    <a:srgbClr val="000000"/>
    <a:srgbClr val="D9E0E4"/>
    <a:srgbClr val="DD9F74"/>
    <a:srgbClr val="666666"/>
    <a:srgbClr val="0174AB"/>
    <a:srgbClr val="EB1D4E"/>
    <a:srgbClr val="157A91"/>
    <a:srgbClr val="767171"/>
    <a:srgbClr val="7C23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9612" autoAdjust="0"/>
  </p:normalViewPr>
  <p:slideViewPr>
    <p:cSldViewPr snapToGrid="0" showGuides="1">
      <p:cViewPr varScale="1">
        <p:scale>
          <a:sx n="104" d="100"/>
          <a:sy n="104" d="100"/>
        </p:scale>
        <p:origin x="2016" y="114"/>
      </p:cViewPr>
      <p:guideLst>
        <p:guide orient="horz" pos="198"/>
        <p:guide pos="5154"/>
        <p:guide pos="1519"/>
        <p:guide orient="horz" pos="1253"/>
        <p:guide orient="horz" pos="2387"/>
        <p:guide orient="horz" pos="329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966840-CB79-4583-9DF9-26DB89D6FEFA}" type="datetimeFigureOut">
              <a:rPr lang="zh-CN" altLang="en-US" smtClean="0"/>
              <a:t>2023/12/6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B609B9-D0A1-4C45-B3BA-46E7BF66499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DF801-3A8C-4754-85A3-C42279FD85F2}" type="datetimeFigureOut">
              <a:rPr lang="zh-CN" altLang="en-US" smtClean="0"/>
              <a:t>2023/12/6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EC51B-2F07-44AA-8C73-76997C3BDDE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ink.zhihu.com/?target=https%3A//www.jiqizhixin.com/graph/technologies/7332347c-8073-4783-bfc1-1698a6257db3%23%3A~%3Atext%3DBP%25E7%25AE%2597%25E6%25B3%2595%25E6%2598%25AF%25E2%2580%259C%25E8%25AF%25AF%25E5%25B7%25AE%25E5%258F%258D%2C%25E8%25AE%25A1%25E7%25AE%2597%25E6%258D%259F%25E5%25A4%25B1%25E5%2587%25BD%25E6%2595%25B0%25E7%259A%2584%25E6%25A2%25AF%25E5%25BA%25A6%25E3%2580%2582"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ink.zhihu.com/?target=https%3A//baike.baidu.com/item/%25E6%25A2%25AF%25E5%25BA%25A6%25E4%25B8%258B%25E9%2599%258D/4864937"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10</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88813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4D4D4D"/>
                </a:solidFill>
                <a:effectLst/>
                <a:latin typeface="-apple-system"/>
              </a:rPr>
              <a:t>树突、突触、细胞体和轴突</a:t>
            </a:r>
            <a:r>
              <a:rPr lang="zh-CN" altLang="en-US" b="0" i="0" dirty="0">
                <a:solidFill>
                  <a:srgbClr val="4D4D4D"/>
                </a:solidFill>
                <a:effectLst/>
                <a:latin typeface="-apple-system"/>
              </a:rPr>
              <a:t>。一个神经元具有</a:t>
            </a:r>
            <a:r>
              <a:rPr lang="zh-CN" altLang="en-US" b="1" i="0" dirty="0">
                <a:solidFill>
                  <a:srgbClr val="4D4D4D"/>
                </a:solidFill>
                <a:effectLst/>
                <a:latin typeface="-apple-system"/>
              </a:rPr>
              <a:t>多个树突</a:t>
            </a:r>
            <a:r>
              <a:rPr lang="zh-CN" altLang="en-US" b="0" i="0" dirty="0">
                <a:solidFill>
                  <a:srgbClr val="4D4D4D"/>
                </a:solidFill>
                <a:effectLst/>
                <a:latin typeface="-apple-system"/>
              </a:rPr>
              <a:t>，主要用来接受传入信息；而</a:t>
            </a:r>
            <a:r>
              <a:rPr lang="zh-CN" altLang="en-US" b="1" i="0" dirty="0">
                <a:solidFill>
                  <a:srgbClr val="4D4D4D"/>
                </a:solidFill>
                <a:effectLst/>
                <a:latin typeface="-apple-system"/>
              </a:rPr>
              <a:t>轴突</a:t>
            </a:r>
            <a:r>
              <a:rPr lang="zh-CN" altLang="en-US" b="0" i="0" dirty="0">
                <a:solidFill>
                  <a:srgbClr val="4D4D4D"/>
                </a:solidFill>
                <a:effectLst/>
                <a:latin typeface="-apple-system"/>
              </a:rPr>
              <a:t>只有一条，轴突尾端有许多</a:t>
            </a:r>
            <a:r>
              <a:rPr lang="zh-CN" altLang="en-US" b="1" i="0" dirty="0">
                <a:solidFill>
                  <a:srgbClr val="4D4D4D"/>
                </a:solidFill>
                <a:effectLst/>
                <a:latin typeface="-apple-system"/>
              </a:rPr>
              <a:t>轴突末梢</a:t>
            </a:r>
            <a:r>
              <a:rPr lang="zh-CN" altLang="en-US" b="0" i="0" dirty="0">
                <a:solidFill>
                  <a:srgbClr val="4D4D4D"/>
                </a:solidFill>
                <a:effectLst/>
                <a:latin typeface="-apple-system"/>
              </a:rPr>
              <a:t>可以给其他多个神经元传递信息。</a:t>
            </a:r>
            <a:r>
              <a:rPr lang="zh-CN" altLang="en-US" b="1" i="0" dirty="0">
                <a:solidFill>
                  <a:srgbClr val="4D4D4D"/>
                </a:solidFill>
                <a:effectLst/>
                <a:latin typeface="-apple-system"/>
              </a:rPr>
              <a:t>轴突末梢</a:t>
            </a:r>
            <a:r>
              <a:rPr lang="zh-CN" altLang="en-US" b="0" i="0" dirty="0">
                <a:solidFill>
                  <a:srgbClr val="4D4D4D"/>
                </a:solidFill>
                <a:effectLst/>
                <a:latin typeface="-apple-system"/>
              </a:rPr>
              <a:t>跟其他神经元的</a:t>
            </a:r>
            <a:r>
              <a:rPr lang="zh-CN" altLang="en-US" b="1" i="0" dirty="0">
                <a:solidFill>
                  <a:srgbClr val="4D4D4D"/>
                </a:solidFill>
                <a:effectLst/>
                <a:latin typeface="-apple-system"/>
              </a:rPr>
              <a:t>树突</a:t>
            </a:r>
            <a:r>
              <a:rPr lang="zh-CN" altLang="en-US" b="0" i="0" dirty="0">
                <a:solidFill>
                  <a:srgbClr val="4D4D4D"/>
                </a:solidFill>
                <a:effectLst/>
                <a:latin typeface="-apple-system"/>
              </a:rPr>
              <a:t>产生连接，从而传递信号。</a:t>
            </a:r>
            <a:r>
              <a:rPr lang="zh-CN" altLang="en-US" b="1" i="0" dirty="0">
                <a:solidFill>
                  <a:srgbClr val="4D4D4D"/>
                </a:solidFill>
                <a:effectLst/>
                <a:latin typeface="-apple-system"/>
              </a:rPr>
              <a:t>包含输入，输出与计算功能</a:t>
            </a:r>
            <a:r>
              <a:rPr lang="zh-CN" altLang="en-US" b="0" i="0" dirty="0">
                <a:solidFill>
                  <a:srgbClr val="4D4D4D"/>
                </a:solidFill>
                <a:effectLst/>
                <a:latin typeface="-apple-system"/>
              </a:rPr>
              <a:t>的模型。</a:t>
            </a:r>
            <a:r>
              <a:rPr lang="zh-CN" altLang="en-US" b="1" i="0" dirty="0">
                <a:solidFill>
                  <a:srgbClr val="4D4D4D"/>
                </a:solidFill>
                <a:effectLst/>
                <a:latin typeface="-apple-system"/>
              </a:rPr>
              <a:t>输入</a:t>
            </a:r>
            <a:r>
              <a:rPr lang="zh-CN" altLang="en-US" b="0" i="0" dirty="0">
                <a:solidFill>
                  <a:srgbClr val="4D4D4D"/>
                </a:solidFill>
                <a:effectLst/>
                <a:latin typeface="-apple-system"/>
              </a:rPr>
              <a:t>可以类比为</a:t>
            </a:r>
            <a:r>
              <a:rPr lang="zh-CN" altLang="en-US" b="1" i="0" dirty="0">
                <a:solidFill>
                  <a:srgbClr val="4D4D4D"/>
                </a:solidFill>
                <a:effectLst/>
                <a:latin typeface="-apple-system"/>
              </a:rPr>
              <a:t>树突</a:t>
            </a:r>
            <a:r>
              <a:rPr lang="zh-CN" altLang="en-US" b="0" i="0" dirty="0">
                <a:solidFill>
                  <a:srgbClr val="4D4D4D"/>
                </a:solidFill>
                <a:effectLst/>
                <a:latin typeface="-apple-system"/>
              </a:rPr>
              <a:t>，</a:t>
            </a:r>
            <a:r>
              <a:rPr lang="zh-CN" altLang="en-US" b="1" i="0" dirty="0">
                <a:solidFill>
                  <a:srgbClr val="4D4D4D"/>
                </a:solidFill>
                <a:effectLst/>
                <a:latin typeface="-apple-system"/>
              </a:rPr>
              <a:t>输出</a:t>
            </a:r>
            <a:r>
              <a:rPr lang="zh-CN" altLang="en-US" b="0" i="0" dirty="0">
                <a:solidFill>
                  <a:srgbClr val="4D4D4D"/>
                </a:solidFill>
                <a:effectLst/>
                <a:latin typeface="-apple-system"/>
              </a:rPr>
              <a:t>可以类比为</a:t>
            </a:r>
            <a:r>
              <a:rPr lang="zh-CN" altLang="en-US" b="1" i="0" dirty="0">
                <a:solidFill>
                  <a:srgbClr val="4D4D4D"/>
                </a:solidFill>
                <a:effectLst/>
                <a:latin typeface="-apple-system"/>
              </a:rPr>
              <a:t>轴突</a:t>
            </a:r>
            <a:r>
              <a:rPr lang="zh-CN" altLang="en-US" b="0" i="0" dirty="0">
                <a:solidFill>
                  <a:srgbClr val="4D4D4D"/>
                </a:solidFill>
                <a:effectLst/>
                <a:latin typeface="-apple-system"/>
              </a:rPr>
              <a:t>，</a:t>
            </a:r>
            <a:r>
              <a:rPr lang="zh-CN" altLang="en-US" b="1" i="0" dirty="0">
                <a:solidFill>
                  <a:srgbClr val="4D4D4D"/>
                </a:solidFill>
                <a:effectLst/>
                <a:latin typeface="-apple-system"/>
              </a:rPr>
              <a:t>计算</a:t>
            </a:r>
            <a:r>
              <a:rPr lang="zh-CN" altLang="en-US" b="0" i="0" dirty="0">
                <a:solidFill>
                  <a:srgbClr val="4D4D4D"/>
                </a:solidFill>
                <a:effectLst/>
                <a:latin typeface="-apple-system"/>
              </a:rPr>
              <a:t>则可以类比为</a:t>
            </a:r>
            <a:r>
              <a:rPr lang="zh-CN" altLang="en-US" b="1" i="0" dirty="0">
                <a:solidFill>
                  <a:srgbClr val="4D4D4D"/>
                </a:solidFill>
                <a:effectLst/>
                <a:latin typeface="-apple-system"/>
              </a:rPr>
              <a:t>细胞核</a:t>
            </a:r>
            <a:r>
              <a:rPr lang="zh-CN" altLang="en-US" b="0" i="0" dirty="0">
                <a:solidFill>
                  <a:srgbClr val="4D4D4D"/>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235155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一个神经网络的训练算法：调整</a:t>
            </a:r>
            <a:r>
              <a:rPr lang="zh-CN" altLang="en-US" b="1" i="0" dirty="0">
                <a:solidFill>
                  <a:srgbClr val="4D4D4D"/>
                </a:solidFill>
                <a:effectLst/>
                <a:latin typeface="-apple-system"/>
              </a:rPr>
              <a:t>权重</a:t>
            </a:r>
            <a:r>
              <a:rPr lang="zh-CN" altLang="en-US" b="0" i="0" dirty="0">
                <a:solidFill>
                  <a:srgbClr val="4D4D4D"/>
                </a:solidFill>
                <a:effectLst/>
                <a:latin typeface="-apple-system"/>
              </a:rPr>
              <a:t>的值到最佳，以使得</a:t>
            </a:r>
            <a:r>
              <a:rPr lang="zh-CN" altLang="en-US" b="1" i="0" dirty="0">
                <a:solidFill>
                  <a:srgbClr val="4D4D4D"/>
                </a:solidFill>
                <a:effectLst/>
                <a:latin typeface="-apple-system"/>
              </a:rPr>
              <a:t>预测效果最好</a:t>
            </a:r>
            <a:r>
              <a:rPr lang="zh-CN" altLang="en-US" b="0" i="0" dirty="0">
                <a:solidFill>
                  <a:srgbClr val="4D4D4D"/>
                </a:solidFill>
                <a:effectLst/>
                <a:latin typeface="-apple-system"/>
              </a:rPr>
              <a:t>。在给定</a:t>
            </a:r>
            <a:r>
              <a:rPr lang="zh-CN" altLang="en-US" b="1" i="0" dirty="0">
                <a:solidFill>
                  <a:srgbClr val="4D4D4D"/>
                </a:solidFill>
                <a:effectLst/>
                <a:latin typeface="-apple-system"/>
              </a:rPr>
              <a:t>训练数据集</a:t>
            </a:r>
            <a:r>
              <a:rPr lang="zh-CN" altLang="en-US" b="0" i="0" dirty="0">
                <a:solidFill>
                  <a:srgbClr val="4D4D4D"/>
                </a:solidFill>
                <a:effectLst/>
                <a:latin typeface="-apple-system"/>
              </a:rPr>
              <a:t>后，可以构建一个神经网络来对这些数据进行</a:t>
            </a:r>
            <a:r>
              <a:rPr lang="zh-CN" altLang="en-US" b="1" i="0" dirty="0">
                <a:solidFill>
                  <a:srgbClr val="4D4D4D"/>
                </a:solidFill>
                <a:effectLst/>
                <a:latin typeface="-apple-system"/>
              </a:rPr>
              <a:t>拟合</a:t>
            </a:r>
            <a:r>
              <a:rPr lang="zh-CN" altLang="en-US" b="0" i="0" dirty="0">
                <a:solidFill>
                  <a:srgbClr val="4D4D4D"/>
                </a:solidFill>
                <a:effectLst/>
                <a:latin typeface="-apple-system"/>
              </a:rPr>
              <a:t>。构建过程主要分为</a:t>
            </a:r>
            <a:r>
              <a:rPr lang="en-US" altLang="zh-CN" b="0" i="0" dirty="0">
                <a:solidFill>
                  <a:srgbClr val="4D4D4D"/>
                </a:solidFill>
                <a:effectLst/>
                <a:latin typeface="-apple-system"/>
              </a:rPr>
              <a:t>2</a:t>
            </a:r>
            <a:r>
              <a:rPr lang="zh-CN" altLang="en-US" b="0" i="0" dirty="0">
                <a:solidFill>
                  <a:srgbClr val="4D4D4D"/>
                </a:solidFill>
                <a:effectLst/>
                <a:latin typeface="-apple-system"/>
              </a:rPr>
              <a:t>步</a:t>
            </a:r>
            <a:r>
              <a:rPr lang="zh-CN" altLang="en-US" b="1" i="0" dirty="0">
                <a:solidFill>
                  <a:srgbClr val="4D4D4D"/>
                </a:solidFill>
                <a:effectLst/>
                <a:latin typeface="-apple-system"/>
              </a:rPr>
              <a:t>：</a:t>
            </a:r>
            <a:r>
              <a:rPr lang="en-US" altLang="zh-CN" b="1" i="0" dirty="0">
                <a:solidFill>
                  <a:srgbClr val="4D4D4D"/>
                </a:solidFill>
                <a:effectLst/>
                <a:latin typeface="-apple-system"/>
              </a:rPr>
              <a:t>1</a:t>
            </a:r>
            <a:r>
              <a:rPr lang="zh-CN" altLang="en-US" b="1" i="0" dirty="0">
                <a:solidFill>
                  <a:srgbClr val="4D4D4D"/>
                </a:solidFill>
                <a:effectLst/>
                <a:latin typeface="-apple-system"/>
              </a:rPr>
              <a:t>）前向传播 </a:t>
            </a:r>
            <a:r>
              <a:rPr lang="en-US" altLang="zh-CN" b="1" i="0" dirty="0">
                <a:solidFill>
                  <a:srgbClr val="4D4D4D"/>
                </a:solidFill>
                <a:effectLst/>
                <a:latin typeface="-apple-system"/>
              </a:rPr>
              <a:t>2</a:t>
            </a:r>
            <a:r>
              <a:rPr lang="zh-CN" altLang="en-US" b="1" i="0" dirty="0">
                <a:solidFill>
                  <a:srgbClr val="4D4D4D"/>
                </a:solidFill>
                <a:effectLst/>
                <a:latin typeface="-apple-system"/>
              </a:rPr>
              <a:t>）反向求导。</a:t>
            </a:r>
            <a:r>
              <a:rPr lang="zh-CN" altLang="en-US" b="0" i="0" dirty="0">
                <a:solidFill>
                  <a:srgbClr val="4D4D4D"/>
                </a:solidFill>
                <a:effectLst/>
                <a:latin typeface="-apple-system"/>
              </a:rPr>
              <a:t>在前向传播过程中，给定</a:t>
            </a:r>
            <a:r>
              <a:rPr lang="zh-CN" altLang="en-US" b="1" i="0" dirty="0">
                <a:solidFill>
                  <a:srgbClr val="4D4D4D"/>
                </a:solidFill>
                <a:effectLst/>
                <a:latin typeface="-apple-system"/>
              </a:rPr>
              <a:t>权重和</a:t>
            </a:r>
            <a:r>
              <a:rPr lang="en-US" altLang="zh-CN" b="1" i="0" dirty="0">
                <a:solidFill>
                  <a:srgbClr val="4D4D4D"/>
                </a:solidFill>
                <a:effectLst/>
                <a:latin typeface="-apple-system"/>
              </a:rPr>
              <a:t>bias</a:t>
            </a:r>
            <a:r>
              <a:rPr lang="zh-CN" altLang="en-US" b="1" i="0" dirty="0">
                <a:solidFill>
                  <a:srgbClr val="4D4D4D"/>
                </a:solidFill>
                <a:effectLst/>
                <a:latin typeface="-apple-system"/>
              </a:rPr>
              <a:t>矩阵</a:t>
            </a:r>
            <a:r>
              <a:rPr lang="zh-CN" altLang="en-US" b="0" i="0" dirty="0">
                <a:solidFill>
                  <a:srgbClr val="4D4D4D"/>
                </a:solidFill>
                <a:effectLst/>
                <a:latin typeface="-apple-system"/>
              </a:rPr>
              <a:t>，可以得到给定样本对应的预测值；在反向求导过程，通过样本预测值与真实值之间的</a:t>
            </a:r>
            <a:r>
              <a:rPr lang="zh-CN" altLang="en-US" b="1" i="0" dirty="0">
                <a:solidFill>
                  <a:srgbClr val="4D4D4D"/>
                </a:solidFill>
                <a:effectLst/>
                <a:latin typeface="-apple-system"/>
              </a:rPr>
              <a:t>误差</a:t>
            </a:r>
            <a:r>
              <a:rPr lang="zh-CN" altLang="en-US" b="0" i="0" dirty="0">
                <a:solidFill>
                  <a:srgbClr val="4D4D4D"/>
                </a:solidFill>
                <a:effectLst/>
                <a:latin typeface="-apple-system"/>
              </a:rPr>
              <a:t>来不断修正</a:t>
            </a:r>
            <a:r>
              <a:rPr lang="zh-CN" altLang="en-US" b="1" i="0" dirty="0">
                <a:solidFill>
                  <a:srgbClr val="4D4D4D"/>
                </a:solidFill>
                <a:effectLst/>
                <a:latin typeface="-apple-system"/>
              </a:rPr>
              <a:t>网络参数</a:t>
            </a:r>
            <a:r>
              <a:rPr lang="zh-CN" altLang="en-US" b="0" i="0" dirty="0">
                <a:solidFill>
                  <a:srgbClr val="4D4D4D"/>
                </a:solidFill>
                <a:effectLst/>
                <a:latin typeface="-apple-system"/>
              </a:rPr>
              <a:t>，直至</a:t>
            </a:r>
            <a:r>
              <a:rPr lang="zh-CN" altLang="en-US" b="1" i="0" dirty="0">
                <a:solidFill>
                  <a:srgbClr val="4D4D4D"/>
                </a:solidFill>
                <a:effectLst/>
                <a:latin typeface="-apple-system"/>
              </a:rPr>
              <a:t>收敛</a:t>
            </a:r>
            <a:r>
              <a:rPr lang="zh-CN" altLang="en-US" b="0" i="0" dirty="0">
                <a:solidFill>
                  <a:srgbClr val="4D4D4D"/>
                </a:solidFill>
                <a:effectLst/>
                <a:latin typeface="-apple-system"/>
              </a:rPr>
              <a:t>。</a:t>
            </a:r>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extLst>
      <p:ext uri="{BB962C8B-B14F-4D97-AF65-F5344CB8AC3E}">
        <p14:creationId xmlns:p14="http://schemas.microsoft.com/office/powerpoint/2010/main" val="282794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在训练中，预测的准确程度，取决于训练集中</a:t>
            </a:r>
            <a:r>
              <a:rPr lang="en-US" altLang="zh-CN" b="0" i="0" dirty="0">
                <a:solidFill>
                  <a:srgbClr val="121212"/>
                </a:solidFill>
                <a:effectLst/>
                <a:latin typeface="-apple-system"/>
              </a:rPr>
              <a:t>label</a:t>
            </a:r>
            <a:r>
              <a:rPr lang="zh-CN" altLang="en-US" b="0" i="0" dirty="0">
                <a:solidFill>
                  <a:srgbClr val="121212"/>
                </a:solidFill>
                <a:effectLst/>
                <a:latin typeface="-apple-system"/>
              </a:rPr>
              <a:t>数量，这样的模型</a:t>
            </a:r>
            <a:r>
              <a:rPr lang="zh-CN" altLang="en-US" b="1" i="0" dirty="0">
                <a:solidFill>
                  <a:srgbClr val="121212"/>
                </a:solidFill>
                <a:effectLst/>
                <a:latin typeface="-apple-system"/>
              </a:rPr>
              <a:t>问题在于我们没有结合上下文去训练模型，各个输入在算法中是相对独立的，</a:t>
            </a:r>
            <a:r>
              <a:rPr lang="zh-CN" altLang="en-US" b="0" i="0" dirty="0">
                <a:solidFill>
                  <a:srgbClr val="4D4D4D"/>
                </a:solidFill>
                <a:effectLst/>
                <a:latin typeface="-apple-system"/>
              </a:rPr>
              <a:t>无法从先前的信息中进行推理，</a:t>
            </a:r>
            <a:r>
              <a:rPr lang="zh-CN" altLang="en-US" b="1" i="0" dirty="0">
                <a:solidFill>
                  <a:srgbClr val="4D4D4D"/>
                </a:solidFill>
                <a:effectLst/>
                <a:latin typeface="-apple-system"/>
              </a:rPr>
              <a:t>难以处理序列类型的数据</a:t>
            </a:r>
            <a:r>
              <a:rPr lang="zh-CN" altLang="en-US" b="0" i="0" dirty="0">
                <a:solidFill>
                  <a:srgbClr val="4D4D4D"/>
                </a:solidFill>
                <a:effectLst/>
                <a:latin typeface="-apple-system"/>
              </a:rPr>
              <a:t>。</a:t>
            </a:r>
            <a:r>
              <a:rPr lang="zh-CN" altLang="en-US" b="1" i="0" dirty="0">
                <a:solidFill>
                  <a:srgbClr val="121212"/>
                </a:solidFill>
                <a:effectLst/>
                <a:latin typeface="-apple-system"/>
              </a:rPr>
              <a:t>于是就有了循环神经网络。</a:t>
            </a:r>
            <a:r>
              <a:rPr lang="en-US" altLang="zh-CN" b="0" i="0" dirty="0">
                <a:solidFill>
                  <a:srgbClr val="4D4D4D"/>
                </a:solidFill>
                <a:effectLst/>
                <a:latin typeface="-apple-system"/>
              </a:rPr>
              <a:t>RNN</a:t>
            </a:r>
            <a:r>
              <a:rPr lang="zh-CN" altLang="en-US" b="0" i="0" dirty="0">
                <a:solidFill>
                  <a:srgbClr val="4D4D4D"/>
                </a:solidFill>
                <a:effectLst/>
                <a:latin typeface="-apple-system"/>
              </a:rPr>
              <a:t>的基本结构如上图所示，左侧是</a:t>
            </a:r>
            <a:r>
              <a:rPr lang="en-US" altLang="zh-CN" b="0" i="0" dirty="0">
                <a:solidFill>
                  <a:srgbClr val="4D4D4D"/>
                </a:solidFill>
                <a:effectLst/>
                <a:latin typeface="-apple-system"/>
              </a:rPr>
              <a:t>RNN</a:t>
            </a:r>
            <a:r>
              <a:rPr lang="zh-CN" altLang="en-US" b="0" i="0" dirty="0">
                <a:solidFill>
                  <a:srgbClr val="4D4D4D"/>
                </a:solidFill>
                <a:effectLst/>
                <a:latin typeface="-apple-system"/>
              </a:rPr>
              <a:t>网络，右侧是</a:t>
            </a:r>
            <a:r>
              <a:rPr lang="en-US" altLang="zh-CN" b="0" i="0" dirty="0">
                <a:solidFill>
                  <a:srgbClr val="4D4D4D"/>
                </a:solidFill>
                <a:effectLst/>
                <a:latin typeface="-apple-system"/>
              </a:rPr>
              <a:t>RNN</a:t>
            </a:r>
            <a:r>
              <a:rPr lang="zh-CN" altLang="en-US" b="0" i="0" dirty="0">
                <a:solidFill>
                  <a:srgbClr val="4D4D4D"/>
                </a:solidFill>
                <a:effectLst/>
                <a:latin typeface="-apple-system"/>
              </a:rPr>
              <a:t>网络</a:t>
            </a:r>
            <a:r>
              <a:rPr lang="zh-CN" altLang="en-US" b="1" i="0" dirty="0">
                <a:solidFill>
                  <a:srgbClr val="4D4D4D"/>
                </a:solidFill>
                <a:effectLst/>
                <a:latin typeface="-apple-system"/>
              </a:rPr>
              <a:t>按时序展开</a:t>
            </a:r>
            <a:r>
              <a:rPr lang="zh-CN" altLang="en-US" b="0" i="0" dirty="0">
                <a:solidFill>
                  <a:srgbClr val="4D4D4D"/>
                </a:solidFill>
                <a:effectLst/>
                <a:latin typeface="-apple-system"/>
              </a:rPr>
              <a:t>的形式，</a:t>
            </a:r>
            <a:r>
              <a:rPr lang="zh-CN" altLang="en-US" b="0" i="0" dirty="0">
                <a:solidFill>
                  <a:srgbClr val="121212"/>
                </a:solidFill>
                <a:effectLst/>
                <a:latin typeface="-apple-system"/>
              </a:rPr>
              <a:t>通过上图的公式可以看到，</a:t>
            </a:r>
            <a:r>
              <a:rPr lang="zh-CN" altLang="en-US" b="1" i="0" dirty="0">
                <a:solidFill>
                  <a:srgbClr val="121212"/>
                </a:solidFill>
                <a:effectLst/>
                <a:latin typeface="-apple-system"/>
              </a:rPr>
              <a:t>输出 </a:t>
            </a:r>
            <a:r>
              <a:rPr lang="en-US" altLang="zh-CN" b="1" i="0" dirty="0" err="1">
                <a:solidFill>
                  <a:srgbClr val="121212"/>
                </a:solidFill>
                <a:effectLst/>
                <a:latin typeface="-apple-system"/>
              </a:rPr>
              <a:t>h</a:t>
            </a:r>
            <a:r>
              <a:rPr lang="en-US" altLang="zh-CN" b="1" i="0" baseline="30000" dirty="0" err="1">
                <a:solidFill>
                  <a:srgbClr val="121212"/>
                </a:solidFill>
                <a:effectLst/>
                <a:latin typeface="-apple-system"/>
              </a:rPr>
              <a:t>t</a:t>
            </a:r>
            <a:r>
              <a:rPr lang="zh-CN" altLang="en-US" b="1" i="0" dirty="0">
                <a:solidFill>
                  <a:srgbClr val="121212"/>
                </a:solidFill>
                <a:effectLst/>
                <a:latin typeface="-apple-system"/>
              </a:rPr>
              <a:t> 与 </a:t>
            </a:r>
            <a:r>
              <a:rPr lang="en-US" altLang="zh-CN" b="1" i="0" dirty="0">
                <a:solidFill>
                  <a:srgbClr val="121212"/>
                </a:solidFill>
                <a:effectLst/>
                <a:latin typeface="-apple-system"/>
              </a:rPr>
              <a:t>x</a:t>
            </a:r>
            <a:r>
              <a:rPr lang="zh-CN" altLang="en-US" b="1" i="0" dirty="0">
                <a:solidFill>
                  <a:srgbClr val="121212"/>
                </a:solidFill>
                <a:effectLst/>
                <a:latin typeface="-apple-system"/>
              </a:rPr>
              <a:t> 和 </a:t>
            </a:r>
            <a:r>
              <a:rPr lang="en-US" altLang="zh-CN" b="1" i="0" dirty="0">
                <a:solidFill>
                  <a:srgbClr val="121212"/>
                </a:solidFill>
                <a:effectLst/>
                <a:latin typeface="-apple-system"/>
              </a:rPr>
              <a:t>h</a:t>
            </a:r>
            <a:r>
              <a:rPr lang="en-US" altLang="zh-CN" b="1" i="0" baseline="30000" dirty="0">
                <a:solidFill>
                  <a:srgbClr val="121212"/>
                </a:solidFill>
                <a:effectLst/>
                <a:latin typeface="-apple-system"/>
              </a:rPr>
              <a:t>t-1</a:t>
            </a:r>
            <a:r>
              <a:rPr lang="zh-CN" altLang="en-US" b="1" i="0" dirty="0">
                <a:solidFill>
                  <a:srgbClr val="121212"/>
                </a:solidFill>
                <a:effectLst/>
                <a:latin typeface="-apple-system"/>
              </a:rPr>
              <a:t>的值都相关</a:t>
            </a:r>
            <a:r>
              <a:rPr lang="zh-CN" altLang="en-US" b="0" i="0" dirty="0">
                <a:solidFill>
                  <a:srgbClr val="121212"/>
                </a:solidFill>
                <a:effectLst/>
                <a:latin typeface="-apple-system"/>
              </a:rPr>
              <a:t>。</a:t>
            </a:r>
            <a:r>
              <a:rPr lang="en-US" altLang="zh-CN" b="0" i="0" dirty="0">
                <a:solidFill>
                  <a:srgbClr val="4D4D4D"/>
                </a:solidFill>
                <a:effectLst/>
                <a:latin typeface="Times New Roman" panose="02020603050405020304" pitchFamily="18" charset="0"/>
                <a:ea typeface="黑体" panose="02010609060101010101" pitchFamily="49" charset="-122"/>
              </a:rPr>
              <a:t>RNN</a:t>
            </a:r>
            <a:r>
              <a:rPr lang="zh-CN" altLang="en-US" b="0" i="0" dirty="0">
                <a:solidFill>
                  <a:srgbClr val="4D4D4D"/>
                </a:solidFill>
                <a:effectLst/>
                <a:latin typeface="Times New Roman" panose="02020603050405020304" pitchFamily="18" charset="0"/>
                <a:ea typeface="黑体" panose="02010609060101010101" pitchFamily="49" charset="-122"/>
              </a:rPr>
              <a:t>在传统神经网络</a:t>
            </a:r>
            <a:r>
              <a:rPr lang="zh-CN" altLang="en-US" b="1" i="0" dirty="0">
                <a:solidFill>
                  <a:srgbClr val="4D4D4D"/>
                </a:solidFill>
                <a:effectLst/>
                <a:latin typeface="Times New Roman" panose="02020603050405020304" pitchFamily="18" charset="0"/>
                <a:ea typeface="黑体" panose="02010609060101010101" pitchFamily="49" charset="-122"/>
              </a:rPr>
              <a:t>输入层</a:t>
            </a:r>
            <a:r>
              <a:rPr lang="en-US" altLang="zh-CN" b="1" i="0" dirty="0">
                <a:solidFill>
                  <a:srgbClr val="4D4D4D"/>
                </a:solidFill>
                <a:effectLst/>
                <a:latin typeface="Times New Roman" panose="02020603050405020304" pitchFamily="18" charset="0"/>
                <a:ea typeface="黑体" panose="02010609060101010101" pitchFamily="49" charset="-122"/>
              </a:rPr>
              <a:t>—</a:t>
            </a:r>
            <a:r>
              <a:rPr lang="zh-CN" altLang="en-US" b="1" i="0" dirty="0">
                <a:solidFill>
                  <a:srgbClr val="4D4D4D"/>
                </a:solidFill>
                <a:effectLst/>
                <a:latin typeface="Times New Roman" panose="02020603050405020304" pitchFamily="18" charset="0"/>
                <a:ea typeface="黑体" panose="02010609060101010101" pitchFamily="49" charset="-122"/>
              </a:rPr>
              <a:t>隐藏层</a:t>
            </a:r>
            <a:r>
              <a:rPr lang="en-US" altLang="zh-CN" b="1" i="0" dirty="0">
                <a:solidFill>
                  <a:srgbClr val="4D4D4D"/>
                </a:solidFill>
                <a:effectLst/>
                <a:latin typeface="Times New Roman" panose="02020603050405020304" pitchFamily="18" charset="0"/>
                <a:ea typeface="黑体" panose="02010609060101010101" pitchFamily="49" charset="-122"/>
              </a:rPr>
              <a:t>—</a:t>
            </a:r>
            <a:r>
              <a:rPr lang="zh-CN" altLang="en-US" b="1" i="0" dirty="0">
                <a:solidFill>
                  <a:srgbClr val="4D4D4D"/>
                </a:solidFill>
                <a:effectLst/>
                <a:latin typeface="Times New Roman" panose="02020603050405020304" pitchFamily="18" charset="0"/>
                <a:ea typeface="黑体" panose="02010609060101010101" pitchFamily="49" charset="-122"/>
              </a:rPr>
              <a:t>输出层</a:t>
            </a:r>
            <a:r>
              <a:rPr lang="zh-CN" altLang="en-US" b="0" i="0" dirty="0">
                <a:solidFill>
                  <a:srgbClr val="4D4D4D"/>
                </a:solidFill>
                <a:effectLst/>
                <a:latin typeface="Times New Roman" panose="02020603050405020304" pitchFamily="18" charset="0"/>
                <a:ea typeface="黑体" panose="02010609060101010101" pitchFamily="49" charset="-122"/>
              </a:rPr>
              <a:t>的基础上增加了一个类似于</a:t>
            </a:r>
            <a:r>
              <a:rPr lang="zh-CN" altLang="en-US" b="1" i="0" dirty="0">
                <a:solidFill>
                  <a:srgbClr val="4D4D4D"/>
                </a:solidFill>
                <a:effectLst/>
                <a:latin typeface="Times New Roman" panose="02020603050405020304" pitchFamily="18" charset="0"/>
                <a:ea typeface="黑体" panose="02010609060101010101" pitchFamily="49" charset="-122"/>
              </a:rPr>
              <a:t>延时器</a:t>
            </a:r>
            <a:r>
              <a:rPr lang="zh-CN" altLang="en-US" b="0" i="0" dirty="0">
                <a:solidFill>
                  <a:srgbClr val="4D4D4D"/>
                </a:solidFill>
                <a:effectLst/>
                <a:latin typeface="Times New Roman" panose="02020603050405020304" pitchFamily="18" charset="0"/>
                <a:ea typeface="黑体" panose="02010609060101010101" pitchFamily="49" charset="-122"/>
              </a:rPr>
              <a:t>的单元，可记录上一次的输出值，并带到下一次的输入，以此记录最近几次的</a:t>
            </a:r>
            <a:r>
              <a:rPr lang="en-US" altLang="zh-CN" b="0" i="0" dirty="0">
                <a:solidFill>
                  <a:srgbClr val="4D4D4D"/>
                </a:solidFill>
                <a:effectLst/>
                <a:latin typeface="Times New Roman" panose="02020603050405020304" pitchFamily="18" charset="0"/>
                <a:ea typeface="黑体" panose="02010609060101010101" pitchFamily="49" charset="-122"/>
              </a:rPr>
              <a:t>V</a:t>
            </a:r>
            <a:r>
              <a:rPr lang="zh-CN" altLang="en-US" b="0" i="0" dirty="0">
                <a:solidFill>
                  <a:srgbClr val="4D4D4D"/>
                </a:solidFill>
                <a:effectLst/>
                <a:latin typeface="Times New Roman" panose="02020603050405020304" pitchFamily="18" charset="0"/>
                <a:ea typeface="黑体" panose="02010609060101010101" pitchFamily="49" charset="-122"/>
              </a:rPr>
              <a:t>，</a:t>
            </a:r>
            <a:r>
              <a:rPr lang="en-US" altLang="zh-CN" b="0" i="0" dirty="0">
                <a:solidFill>
                  <a:srgbClr val="4D4D4D"/>
                </a:solidFill>
                <a:effectLst/>
                <a:latin typeface="Times New Roman" panose="02020603050405020304" pitchFamily="18" charset="0"/>
                <a:ea typeface="黑体" panose="02010609060101010101" pitchFamily="49" charset="-122"/>
              </a:rPr>
              <a:t>RNN</a:t>
            </a:r>
            <a:r>
              <a:rPr lang="zh-CN" altLang="en-US" b="0" i="0" dirty="0">
                <a:solidFill>
                  <a:srgbClr val="4D4D4D"/>
                </a:solidFill>
                <a:effectLst/>
                <a:latin typeface="Times New Roman" panose="02020603050405020304" pitchFamily="18" charset="0"/>
                <a:ea typeface="黑体" panose="02010609060101010101" pitchFamily="49" charset="-122"/>
              </a:rPr>
              <a:t>也由此具备了</a:t>
            </a:r>
            <a:r>
              <a:rPr lang="zh-CN" altLang="en-US" b="1" i="0" dirty="0">
                <a:solidFill>
                  <a:srgbClr val="4D4D4D"/>
                </a:solidFill>
                <a:effectLst/>
                <a:latin typeface="Times New Roman" panose="02020603050405020304" pitchFamily="18" charset="0"/>
                <a:ea typeface="黑体" panose="02010609060101010101" pitchFamily="49" charset="-122"/>
              </a:rPr>
              <a:t>短期记忆能力</a:t>
            </a:r>
            <a:r>
              <a:rPr lang="zh-CN" altLang="en-US" b="0" i="0" dirty="0">
                <a:solidFill>
                  <a:srgbClr val="4D4D4D"/>
                </a:solidFill>
                <a:effectLst/>
                <a:latin typeface="Times New Roman" panose="02020603050405020304" pitchFamily="18" charset="0"/>
                <a:ea typeface="黑体" panose="02010609060101010101" pitchFamily="49" charset="-122"/>
              </a:rPr>
              <a:t>。</a:t>
            </a:r>
            <a:endParaRPr lang="zh-HK" altLang="zh-HK" dirty="0">
              <a:solidFill>
                <a:srgbClr val="666666"/>
              </a:solidFill>
              <a:latin typeface="Times New Roman" panose="02020603050405020304" pitchFamily="18" charset="0"/>
              <a:ea typeface="黑体" panose="02010609060101010101" pitchFamily="49" charset="-122"/>
            </a:endParaRPr>
          </a:p>
        </p:txBody>
      </p:sp>
      <p:sp>
        <p:nvSpPr>
          <p:cNvPr id="4" name="灯片编号占位符 3"/>
          <p:cNvSpPr>
            <a:spLocks noGrp="1"/>
          </p:cNvSpPr>
          <p:nvPr>
            <p:ph type="sldNum" sz="quarter" idx="5"/>
          </p:nvPr>
        </p:nvSpPr>
        <p:spPr/>
        <p:txBody>
          <a:bodyPr/>
          <a:lstStyle/>
          <a:p>
            <a:fld id="{F7EEC51B-2F07-44AA-8C73-76997C3BDDED}" type="slidenum">
              <a:rPr lang="zh-CN" altLang="en-US" smtClean="0"/>
              <a:t>13</a:t>
            </a:fld>
            <a:endParaRPr lang="zh-CN" altLang="en-US"/>
          </a:p>
        </p:txBody>
      </p:sp>
    </p:spTree>
    <p:extLst>
      <p:ext uri="{BB962C8B-B14F-4D97-AF65-F5344CB8AC3E}">
        <p14:creationId xmlns:p14="http://schemas.microsoft.com/office/powerpoint/2010/main" val="186558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在计算t时刻损失产生的梯度时，必须回溯之前</a:t>
            </a:r>
            <a:r>
              <a:rPr lang="zh-CN" altLang="en-US" b="1" dirty="0"/>
              <a:t>所有时刻</a:t>
            </a:r>
            <a:r>
              <a:rPr lang="zh-CN" altLang="en-US" dirty="0"/>
              <a:t>的信息， 但是会发现一个问题，即最后要对</a:t>
            </a:r>
            <a:r>
              <a:rPr lang="zh-CN" altLang="en-US" b="1" dirty="0"/>
              <a:t>所有时刻的梯度进行累加</a:t>
            </a:r>
            <a:r>
              <a:rPr lang="zh-CN" altLang="en-US" dirty="0"/>
              <a:t>。而每个时刻都是在后一个时刻的基础上进行累乘的结果。若累乘的次数过于庞大，每次都连续乘一个小于1的数字，就会导致最终结果趋近于0，即梯度消失。反之，当每次都连续乘一个大于1的数字，就会导致最终的结果趋近于无穷，即梯度爆炸。为了克服梯度爆炸和梯度消失问题，可以使h j 。梯度裁剪，通过</a:t>
            </a:r>
            <a:r>
              <a:rPr lang="zh-CN" altLang="en-US" b="1" dirty="0"/>
              <a:t>把沿梯度下降方向的步长限制在一个范围内</a:t>
            </a:r>
            <a:r>
              <a:rPr lang="zh-CN" altLang="en-US" dirty="0"/>
              <a:t>，解决了梯度爆炸的问题，但梯度消失的问题仍难以解决，于是提出了LSTM的网络结构，通过CEC单元，控制其结果为0或接近于1，解决了传统RNN的这一缺陷。</a:t>
            </a:r>
          </a:p>
        </p:txBody>
      </p:sp>
      <p:sp>
        <p:nvSpPr>
          <p:cNvPr id="4" name="灯片编号占位符 3"/>
          <p:cNvSpPr>
            <a:spLocks noGrp="1"/>
          </p:cNvSpPr>
          <p:nvPr>
            <p:ph type="sldNum" sz="quarter" idx="5"/>
          </p:nvPr>
        </p:nvSpPr>
        <p:spPr/>
        <p:txBody>
          <a:bodyPr/>
          <a:lstStyle/>
          <a:p>
            <a:fld id="{F7EEC51B-2F07-44AA-8C73-76997C3BDDED}" type="slidenum">
              <a:rPr lang="zh-CN" altLang="en-US" smtClean="0"/>
              <a:t>14</a:t>
            </a:fld>
            <a:endParaRPr lang="zh-CN" altLang="en-US"/>
          </a:p>
        </p:txBody>
      </p:sp>
    </p:spTree>
    <p:extLst>
      <p:ext uri="{BB962C8B-B14F-4D97-AF65-F5344CB8AC3E}">
        <p14:creationId xmlns:p14="http://schemas.microsoft.com/office/powerpoint/2010/main" val="363438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a:solidFill>
                  <a:srgbClr val="121212"/>
                </a:solidFill>
                <a:effectLst/>
                <a:latin typeface="-apple-system"/>
              </a:rPr>
              <a:t>具体来说，</a:t>
            </a:r>
            <a:r>
              <a:rPr lang="en-US" altLang="zh-CN" b="0" i="0" dirty="0">
                <a:solidFill>
                  <a:srgbClr val="121212"/>
                </a:solidFill>
                <a:effectLst/>
                <a:latin typeface="-apple-system"/>
              </a:rPr>
              <a:t>LSTM </a:t>
            </a:r>
            <a:r>
              <a:rPr lang="zh-CN" altLang="en-US" b="0" i="0" dirty="0">
                <a:solidFill>
                  <a:srgbClr val="121212"/>
                </a:solidFill>
                <a:effectLst/>
                <a:latin typeface="-apple-system"/>
              </a:rPr>
              <a:t>分别采用两大策略来解决上述的缺点。首先，针对</a:t>
            </a:r>
            <a:r>
              <a:rPr lang="zh-CN" altLang="en-US" b="1" i="0" dirty="0">
                <a:solidFill>
                  <a:srgbClr val="121212"/>
                </a:solidFill>
                <a:effectLst/>
                <a:latin typeface="-apple-system"/>
              </a:rPr>
              <a:t>梯度消失</a:t>
            </a:r>
            <a:r>
              <a:rPr lang="zh-CN" altLang="en-US" b="0" i="0" dirty="0">
                <a:solidFill>
                  <a:srgbClr val="121212"/>
                </a:solidFill>
                <a:effectLst/>
                <a:latin typeface="-apple-system"/>
              </a:rPr>
              <a:t>问题，采用</a:t>
            </a:r>
            <a:r>
              <a:rPr lang="zh-CN" altLang="en-US" b="1" i="0" dirty="0">
                <a:solidFill>
                  <a:srgbClr val="121212"/>
                </a:solidFill>
                <a:effectLst/>
                <a:latin typeface="-apple-system"/>
              </a:rPr>
              <a:t>门机制</a:t>
            </a:r>
            <a:r>
              <a:rPr lang="zh-CN" altLang="en-US" b="0" i="0" dirty="0">
                <a:solidFill>
                  <a:srgbClr val="121212"/>
                </a:solidFill>
                <a:effectLst/>
                <a:latin typeface="-apple-system"/>
              </a:rPr>
              <a:t>来解决 。 而对于</a:t>
            </a:r>
            <a:r>
              <a:rPr lang="zh-CN" altLang="en-US" b="1" i="0" dirty="0">
                <a:solidFill>
                  <a:srgbClr val="121212"/>
                </a:solidFill>
                <a:effectLst/>
                <a:latin typeface="-apple-system"/>
              </a:rPr>
              <a:t>短期记忆覆盖长期记忆</a:t>
            </a:r>
            <a:r>
              <a:rPr lang="zh-CN" altLang="en-US" b="0" i="0" dirty="0">
                <a:solidFill>
                  <a:srgbClr val="121212"/>
                </a:solidFill>
                <a:effectLst/>
                <a:latin typeface="-apple-system"/>
              </a:rPr>
              <a:t>的问题， </a:t>
            </a:r>
            <a:r>
              <a:rPr lang="en-US" altLang="zh-CN" b="0" i="0" dirty="0">
                <a:solidFill>
                  <a:srgbClr val="121212"/>
                </a:solidFill>
                <a:effectLst/>
                <a:latin typeface="-apple-system"/>
              </a:rPr>
              <a:t>LSTM </a:t>
            </a:r>
            <a:r>
              <a:rPr lang="zh-CN" altLang="en-US" b="0" i="0" dirty="0">
                <a:solidFill>
                  <a:srgbClr val="121212"/>
                </a:solidFill>
                <a:effectLst/>
                <a:latin typeface="-apple-system"/>
              </a:rPr>
              <a:t>采用一个 </a:t>
            </a:r>
            <a:r>
              <a:rPr lang="en-US" altLang="zh-CN" b="1" i="0" dirty="0">
                <a:solidFill>
                  <a:srgbClr val="121212"/>
                </a:solidFill>
                <a:effectLst/>
                <a:latin typeface="-apple-system"/>
              </a:rPr>
              <a:t>cell state </a:t>
            </a:r>
            <a:r>
              <a:rPr lang="zh-CN" altLang="en-US" b="0" i="0" dirty="0">
                <a:solidFill>
                  <a:srgbClr val="121212"/>
                </a:solidFill>
                <a:effectLst/>
                <a:latin typeface="-apple-system"/>
              </a:rPr>
              <a:t>来保存长期记忆， 再配合门机制对信息进行过滤，从而达到对长期记忆的控制。</a:t>
            </a:r>
            <a:endParaRPr lang="en-US" altLang="zh-CN" b="0" i="0" dirty="0">
              <a:solidFill>
                <a:srgbClr val="121212"/>
              </a:solidFill>
              <a:effectLst/>
              <a:latin typeface="-apple-system"/>
            </a:endParaRPr>
          </a:p>
          <a:p>
            <a:pPr algn="l">
              <a:buFont typeface="+mj-lt"/>
              <a:buAutoNum type="arabicPeriod"/>
            </a:pPr>
            <a:r>
              <a:rPr lang="en-US" altLang="zh-CN" b="0" i="0" dirty="0">
                <a:solidFill>
                  <a:srgbClr val="121212"/>
                </a:solidFill>
                <a:effectLst/>
                <a:latin typeface="-apple-system"/>
              </a:rPr>
              <a:t>Input Gate</a:t>
            </a:r>
            <a:r>
              <a:rPr lang="zh-CN" altLang="en-US" b="0" i="0" dirty="0">
                <a:solidFill>
                  <a:srgbClr val="121212"/>
                </a:solidFill>
                <a:effectLst/>
                <a:latin typeface="-apple-system"/>
              </a:rPr>
              <a:t>：输入门，在每一时刻从输入层输入的信息会首先经过输入门，输入门的开关会决定这一时刻是否会有信息输入到</a:t>
            </a:r>
            <a:r>
              <a:rPr lang="en-US" altLang="zh-CN" b="0" i="0" dirty="0">
                <a:solidFill>
                  <a:srgbClr val="121212"/>
                </a:solidFill>
                <a:effectLst/>
                <a:latin typeface="-apple-system"/>
              </a:rPr>
              <a:t>Memory Cell</a:t>
            </a:r>
            <a:r>
              <a:rPr lang="zh-CN" altLang="en-US" b="0" i="0" dirty="0">
                <a:solidFill>
                  <a:srgbClr val="121212"/>
                </a:solidFill>
                <a:effectLst/>
                <a:latin typeface="-apple-system"/>
              </a:rPr>
              <a:t>。</a:t>
            </a:r>
          </a:p>
          <a:p>
            <a:pPr algn="l">
              <a:buFont typeface="+mj-lt"/>
              <a:buAutoNum type="arabicPeriod"/>
            </a:pPr>
            <a:r>
              <a:rPr lang="en-US" altLang="zh-CN" b="0" i="0" dirty="0">
                <a:solidFill>
                  <a:srgbClr val="121212"/>
                </a:solidFill>
                <a:effectLst/>
                <a:latin typeface="-apple-system"/>
              </a:rPr>
              <a:t>Output Gate</a:t>
            </a:r>
            <a:r>
              <a:rPr lang="zh-CN" altLang="en-US" b="0" i="0" dirty="0">
                <a:solidFill>
                  <a:srgbClr val="121212"/>
                </a:solidFill>
                <a:effectLst/>
                <a:latin typeface="-apple-system"/>
              </a:rPr>
              <a:t>：输出门，每一时刻是否有信息从</a:t>
            </a:r>
            <a:r>
              <a:rPr lang="en-US" altLang="zh-CN" b="0" i="0" dirty="0">
                <a:solidFill>
                  <a:srgbClr val="121212"/>
                </a:solidFill>
                <a:effectLst/>
                <a:latin typeface="-apple-system"/>
              </a:rPr>
              <a:t>Memory Cell</a:t>
            </a:r>
            <a:r>
              <a:rPr lang="zh-CN" altLang="en-US" b="0" i="0" dirty="0">
                <a:solidFill>
                  <a:srgbClr val="121212"/>
                </a:solidFill>
                <a:effectLst/>
                <a:latin typeface="-apple-system"/>
              </a:rPr>
              <a:t>输出取决于这一道门。</a:t>
            </a:r>
          </a:p>
          <a:p>
            <a:pPr algn="l">
              <a:buFont typeface="+mj-lt"/>
              <a:buAutoNum type="arabicPeriod"/>
            </a:pPr>
            <a:r>
              <a:rPr lang="en-US" altLang="zh-CN" b="0" i="0" dirty="0">
                <a:solidFill>
                  <a:srgbClr val="121212"/>
                </a:solidFill>
                <a:effectLst/>
                <a:latin typeface="-apple-system"/>
              </a:rPr>
              <a:t>Forget Gate</a:t>
            </a:r>
            <a:r>
              <a:rPr lang="zh-CN" altLang="en-US" b="0" i="0" dirty="0">
                <a:solidFill>
                  <a:srgbClr val="121212"/>
                </a:solidFill>
                <a:effectLst/>
                <a:latin typeface="-apple-system"/>
              </a:rPr>
              <a:t>：遗忘门，控制的每一时刻</a:t>
            </a:r>
            <a:r>
              <a:rPr lang="en-US" altLang="zh-CN" b="0" i="0" dirty="0">
                <a:solidFill>
                  <a:srgbClr val="121212"/>
                </a:solidFill>
                <a:effectLst/>
                <a:latin typeface="-apple-system"/>
              </a:rPr>
              <a:t>Memory Cell</a:t>
            </a:r>
            <a:r>
              <a:rPr lang="zh-CN" altLang="en-US" b="0" i="0" dirty="0">
                <a:solidFill>
                  <a:srgbClr val="121212"/>
                </a:solidFill>
                <a:effectLst/>
                <a:latin typeface="-apple-system"/>
              </a:rPr>
              <a:t>里的值都会经历一个是否被遗忘的过程。</a:t>
            </a:r>
          </a:p>
          <a:p>
            <a:pPr algn="l"/>
            <a:r>
              <a:rPr lang="zh-CN" altLang="en-US" b="1" i="0" dirty="0">
                <a:solidFill>
                  <a:srgbClr val="121212"/>
                </a:solidFill>
                <a:effectLst/>
                <a:latin typeface="-apple-system"/>
              </a:rPr>
              <a:t>按照上图的顺序，信息传递的顺序，是这样的：</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先经过输入门，看是否有信息输入，再判断遗忘门是否选择遗忘</a:t>
            </a:r>
            <a:r>
              <a:rPr lang="en-US" altLang="zh-CN" b="0" i="0" dirty="0">
                <a:solidFill>
                  <a:srgbClr val="121212"/>
                </a:solidFill>
                <a:effectLst/>
                <a:latin typeface="-apple-system"/>
              </a:rPr>
              <a:t>Memory Cell</a:t>
            </a:r>
            <a:r>
              <a:rPr lang="zh-CN" altLang="en-US" b="0" i="0" dirty="0">
                <a:solidFill>
                  <a:srgbClr val="121212"/>
                </a:solidFill>
                <a:effectLst/>
                <a:latin typeface="-apple-system"/>
              </a:rPr>
              <a:t>里的信息，最后再经过输出门，判断是否将这一时刻的信息进行输出。</a:t>
            </a:r>
          </a:p>
        </p:txBody>
      </p:sp>
      <p:sp>
        <p:nvSpPr>
          <p:cNvPr id="4" name="灯片编号占位符 3"/>
          <p:cNvSpPr>
            <a:spLocks noGrp="1"/>
          </p:cNvSpPr>
          <p:nvPr>
            <p:ph type="sldNum" sz="quarter" idx="5"/>
          </p:nvPr>
        </p:nvSpPr>
        <p:spPr/>
        <p:txBody>
          <a:bodyPr/>
          <a:lstStyle/>
          <a:p>
            <a:fld id="{F7EEC51B-2F07-44AA-8C73-76997C3BDDED}" type="slidenum">
              <a:rPr lang="zh-CN" altLang="en-US" smtClean="0"/>
              <a:t>15</a:t>
            </a:fld>
            <a:endParaRPr lang="zh-CN" altLang="en-US"/>
          </a:p>
        </p:txBody>
      </p:sp>
    </p:spTree>
    <p:extLst>
      <p:ext uri="{BB962C8B-B14F-4D97-AF65-F5344CB8AC3E}">
        <p14:creationId xmlns:p14="http://schemas.microsoft.com/office/powerpoint/2010/main" val="18561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可以从上看到， </a:t>
            </a:r>
            <a:r>
              <a:rPr lang="en-US" altLang="zh-CN" b="0" i="0" dirty="0">
                <a:solidFill>
                  <a:srgbClr val="121212"/>
                </a:solidFill>
                <a:effectLst/>
                <a:latin typeface="-apple-system"/>
              </a:rPr>
              <a:t>z</a:t>
            </a:r>
            <a:r>
              <a:rPr lang="zh-CN" altLang="en-US" b="0" i="0" dirty="0">
                <a:solidFill>
                  <a:srgbClr val="121212"/>
                </a:solidFill>
                <a:effectLst/>
                <a:latin typeface="-apple-system"/>
              </a:rPr>
              <a:t>是</a:t>
            </a:r>
            <a:r>
              <a:rPr lang="en-US" altLang="zh-CN" b="1" i="0" dirty="0" err="1">
                <a:solidFill>
                  <a:srgbClr val="121212"/>
                </a:solidFill>
                <a:effectLst/>
                <a:latin typeface="-apple-system"/>
              </a:rPr>
              <a:t>xt</a:t>
            </a:r>
            <a:r>
              <a:rPr lang="en-US" altLang="zh-CN" b="0" i="0" dirty="0">
                <a:solidFill>
                  <a:srgbClr val="121212"/>
                </a:solidFill>
                <a:effectLst/>
                <a:latin typeface="-apple-system"/>
              </a:rPr>
              <a:t>,</a:t>
            </a:r>
            <a:r>
              <a:rPr lang="zh-CN" altLang="en-US" b="0" i="0" dirty="0">
                <a:solidFill>
                  <a:srgbClr val="121212"/>
                </a:solidFill>
                <a:effectLst/>
                <a:latin typeface="-apple-system"/>
              </a:rPr>
              <a:t> 和上一时刻</a:t>
            </a:r>
            <a:r>
              <a:rPr lang="en-US" altLang="zh-CN" b="1" i="0" dirty="0">
                <a:solidFill>
                  <a:srgbClr val="121212"/>
                </a:solidFill>
                <a:effectLst/>
                <a:latin typeface="-apple-system"/>
              </a:rPr>
              <a:t>ℎt−1 </a:t>
            </a:r>
            <a:r>
              <a:rPr lang="zh-CN" altLang="en-US" b="0" i="0" dirty="0">
                <a:solidFill>
                  <a:srgbClr val="121212"/>
                </a:solidFill>
                <a:effectLst/>
                <a:latin typeface="-apple-system"/>
              </a:rPr>
              <a:t>向量拼接，再与</a:t>
            </a:r>
            <a:r>
              <a:rPr lang="zh-CN" altLang="en-US" b="1" i="0" dirty="0">
                <a:solidFill>
                  <a:srgbClr val="121212"/>
                </a:solidFill>
                <a:effectLst/>
                <a:latin typeface="-apple-system"/>
              </a:rPr>
              <a:t>权重</a:t>
            </a:r>
            <a:r>
              <a:rPr lang="zh-CN" altLang="en-US" b="0" i="0" dirty="0">
                <a:solidFill>
                  <a:srgbClr val="121212"/>
                </a:solidFill>
                <a:effectLst/>
                <a:latin typeface="-apple-system"/>
              </a:rPr>
              <a:t>点积，得到的值经过</a:t>
            </a:r>
            <a:r>
              <a:rPr lang="zh-CN" altLang="en-US" b="1" i="0" dirty="0">
                <a:solidFill>
                  <a:srgbClr val="121212"/>
                </a:solidFill>
                <a:effectLst/>
                <a:latin typeface="-apple-system"/>
              </a:rPr>
              <a:t>激活函数</a:t>
            </a:r>
            <a:r>
              <a:rPr lang="zh-CN" altLang="en-US" b="0" i="0" dirty="0">
                <a:solidFill>
                  <a:srgbClr val="121212"/>
                </a:solidFill>
                <a:effectLst/>
                <a:latin typeface="-apple-system"/>
              </a:rPr>
              <a:t>最终会得到一个</a:t>
            </a:r>
            <a:r>
              <a:rPr lang="en-US" altLang="zh-CN" b="1" i="0" dirty="0">
                <a:solidFill>
                  <a:srgbClr val="121212"/>
                </a:solidFill>
                <a:effectLst/>
                <a:latin typeface="-apple-system"/>
              </a:rPr>
              <a:t>-1</a:t>
            </a:r>
            <a:r>
              <a:rPr lang="zh-CN" altLang="en-US" b="1" i="0" dirty="0">
                <a:solidFill>
                  <a:srgbClr val="121212"/>
                </a:solidFill>
                <a:effectLst/>
                <a:latin typeface="-apple-system"/>
              </a:rPr>
              <a:t>到</a:t>
            </a:r>
            <a:r>
              <a:rPr lang="en-US" altLang="zh-CN" b="1" i="0" dirty="0">
                <a:solidFill>
                  <a:srgbClr val="121212"/>
                </a:solidFill>
                <a:effectLst/>
                <a:latin typeface="-apple-system"/>
              </a:rPr>
              <a:t>1</a:t>
            </a:r>
            <a:r>
              <a:rPr lang="zh-CN" altLang="en-US" b="1" i="0" dirty="0">
                <a:solidFill>
                  <a:srgbClr val="121212"/>
                </a:solidFill>
                <a:effectLst/>
                <a:latin typeface="-apple-system"/>
              </a:rPr>
              <a:t>之间</a:t>
            </a:r>
            <a:r>
              <a:rPr lang="zh-CN" altLang="en-US" b="0" i="0" dirty="0">
                <a:solidFill>
                  <a:srgbClr val="121212"/>
                </a:solidFill>
                <a:effectLst/>
                <a:latin typeface="-apple-system"/>
              </a:rPr>
              <a:t>的值</a:t>
            </a:r>
            <a:r>
              <a:rPr lang="en-US" altLang="zh-CN" b="1" i="0" dirty="0">
                <a:solidFill>
                  <a:srgbClr val="121212"/>
                </a:solidFill>
                <a:effectLst/>
                <a:latin typeface="-apple-system"/>
              </a:rPr>
              <a:t>Z</a:t>
            </a:r>
            <a:r>
              <a:rPr lang="zh-CN" altLang="en-US" b="0" i="0" dirty="0">
                <a:solidFill>
                  <a:srgbClr val="121212"/>
                </a:solidFill>
                <a:effectLst/>
                <a:latin typeface="-apple-system"/>
              </a:rPr>
              <a:t>，</a:t>
            </a:r>
            <a:r>
              <a:rPr lang="en-US" altLang="zh-CN" b="0" i="0" dirty="0">
                <a:solidFill>
                  <a:srgbClr val="121212"/>
                </a:solidFill>
                <a:effectLst/>
                <a:latin typeface="-apple-system"/>
              </a:rPr>
              <a:t>Zi</a:t>
            </a:r>
            <a:r>
              <a:rPr lang="zh-CN" altLang="en-US" b="0" i="0" dirty="0">
                <a:solidFill>
                  <a:srgbClr val="121212"/>
                </a:solidFill>
                <a:effectLst/>
                <a:latin typeface="-apple-system"/>
              </a:rPr>
              <a:t>同样类似的，得到一个</a:t>
            </a:r>
            <a:r>
              <a:rPr lang="en-US" altLang="zh-CN" b="1" i="0" dirty="0">
                <a:solidFill>
                  <a:srgbClr val="121212"/>
                </a:solidFill>
                <a:effectLst/>
                <a:latin typeface="-apple-system"/>
              </a:rPr>
              <a:t>0-1</a:t>
            </a:r>
            <a:r>
              <a:rPr lang="zh-CN" altLang="en-US" b="0" i="0" dirty="0">
                <a:solidFill>
                  <a:srgbClr val="121212"/>
                </a:solidFill>
                <a:effectLst/>
                <a:latin typeface="-apple-system"/>
              </a:rPr>
              <a:t>之间的一个数值，用来作为输入门的控制信号。</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以此类推，</a:t>
            </a:r>
            <a:r>
              <a:rPr lang="en-US" altLang="zh-CN" b="0" i="0" dirty="0" err="1">
                <a:solidFill>
                  <a:srgbClr val="121212"/>
                </a:solidFill>
                <a:effectLst/>
                <a:latin typeface="-apple-system"/>
              </a:rPr>
              <a:t>zf</a:t>
            </a:r>
            <a:r>
              <a:rPr lang="zh-CN" altLang="en-US" b="0" i="0" dirty="0">
                <a:solidFill>
                  <a:srgbClr val="121212"/>
                </a:solidFill>
                <a:effectLst/>
                <a:latin typeface="-apple-system"/>
              </a:rPr>
              <a:t>、</a:t>
            </a:r>
            <a:r>
              <a:rPr lang="en-US" altLang="zh-CN" b="0" i="0" dirty="0">
                <a:solidFill>
                  <a:srgbClr val="121212"/>
                </a:solidFill>
                <a:effectLst/>
                <a:latin typeface="-apple-system"/>
              </a:rPr>
              <a:t>zo</a:t>
            </a:r>
            <a:r>
              <a:rPr lang="zh-CN" altLang="en-US" b="0" i="0" dirty="0">
                <a:solidFill>
                  <a:srgbClr val="121212"/>
                </a:solidFill>
                <a:effectLst/>
                <a:latin typeface="-apple-system"/>
              </a:rPr>
              <a:t>，原理类似。</a:t>
            </a:r>
            <a:r>
              <a:rPr lang="en-US" altLang="zh-CN" b="1" i="0" dirty="0">
                <a:solidFill>
                  <a:srgbClr val="121212"/>
                </a:solidFill>
                <a:effectLst/>
                <a:latin typeface="-apple-system"/>
              </a:rPr>
              <a:t>1</a:t>
            </a:r>
            <a:r>
              <a:rPr lang="zh-CN" altLang="en-US" b="1" i="0" dirty="0">
                <a:solidFill>
                  <a:srgbClr val="121212"/>
                </a:solidFill>
                <a:effectLst/>
                <a:latin typeface="-apple-system"/>
              </a:rPr>
              <a:t>表示该门完全打开，</a:t>
            </a:r>
            <a:r>
              <a:rPr lang="en-US" altLang="zh-CN" b="1" i="0" dirty="0">
                <a:solidFill>
                  <a:srgbClr val="121212"/>
                </a:solidFill>
                <a:effectLst/>
                <a:latin typeface="-apple-system"/>
              </a:rPr>
              <a:t>0</a:t>
            </a:r>
            <a:r>
              <a:rPr lang="zh-CN" altLang="en-US" b="1" i="0" dirty="0">
                <a:solidFill>
                  <a:srgbClr val="121212"/>
                </a:solidFill>
                <a:effectLst/>
                <a:latin typeface="-apple-system"/>
              </a:rPr>
              <a:t>表示该门完全关闭</a:t>
            </a:r>
            <a:r>
              <a:rPr lang="zh-CN" altLang="en-US" b="0" i="0" dirty="0">
                <a:solidFill>
                  <a:srgbClr val="121212"/>
                </a:solidFill>
                <a:effectLst/>
                <a:latin typeface="-apple-system"/>
              </a:rPr>
              <a:t>。与普通</a:t>
            </a:r>
            <a:r>
              <a:rPr lang="en-US" altLang="zh-CN" b="0" i="0" dirty="0">
                <a:solidFill>
                  <a:srgbClr val="121212"/>
                </a:solidFill>
                <a:effectLst/>
                <a:latin typeface="-apple-system"/>
              </a:rPr>
              <a:t>RNN</a:t>
            </a:r>
            <a:r>
              <a:rPr lang="zh-CN" altLang="en-US" b="0" i="0" dirty="0">
                <a:solidFill>
                  <a:srgbClr val="121212"/>
                </a:solidFill>
                <a:effectLst/>
                <a:latin typeface="-apple-system"/>
              </a:rPr>
              <a:t>类似，输出 </a:t>
            </a:r>
            <a:r>
              <a:rPr lang="en-US" altLang="zh-CN" b="0" i="0" dirty="0" err="1">
                <a:solidFill>
                  <a:srgbClr val="121212"/>
                </a:solidFill>
                <a:effectLst/>
                <a:latin typeface="-apple-system"/>
              </a:rPr>
              <a:t>yt</a:t>
            </a:r>
            <a:r>
              <a:rPr lang="zh-CN" altLang="en-US" b="0" i="0" dirty="0">
                <a:solidFill>
                  <a:srgbClr val="121212"/>
                </a:solidFill>
                <a:effectLst/>
                <a:latin typeface="-apple-system"/>
              </a:rPr>
              <a:t> 往往最终也是通过 </a:t>
            </a:r>
            <a:r>
              <a:rPr lang="en-US" altLang="zh-CN" b="0" i="0" dirty="0" err="1">
                <a:solidFill>
                  <a:srgbClr val="121212"/>
                </a:solidFill>
                <a:effectLst/>
                <a:latin typeface="-apple-system"/>
              </a:rPr>
              <a:t>ℎt</a:t>
            </a:r>
            <a:r>
              <a:rPr lang="zh-CN" altLang="en-US" b="0" i="0" dirty="0">
                <a:solidFill>
                  <a:srgbClr val="121212"/>
                </a:solidFill>
                <a:effectLst/>
                <a:latin typeface="-apple-system"/>
              </a:rPr>
              <a:t>变化得到。可以看到</a:t>
            </a:r>
            <a:r>
              <a:rPr lang="en-US" altLang="zh-CN" b="0" i="0" dirty="0">
                <a:solidFill>
                  <a:srgbClr val="121212"/>
                </a:solidFill>
                <a:effectLst/>
                <a:latin typeface="-apple-system"/>
              </a:rPr>
              <a:t>LSTM</a:t>
            </a:r>
            <a:r>
              <a:rPr lang="zh-CN" altLang="en-US" dirty="0">
                <a:solidFill>
                  <a:srgbClr val="0174AB"/>
                </a:solidFill>
                <a:latin typeface="Times New Roman" panose="02020603050405020304" pitchFamily="18" charset="0"/>
                <a:ea typeface="黑体" panose="02010609060101010101" pitchFamily="49" charset="-122"/>
              </a:rPr>
              <a:t>结构更复杂，计算成本更高，从而导致训练时间更长，于是提出了</a:t>
            </a:r>
            <a:r>
              <a:rPr lang="en-US" altLang="zh-CN" dirty="0">
                <a:solidFill>
                  <a:srgbClr val="0174AB"/>
                </a:solidFill>
                <a:latin typeface="Times New Roman" panose="02020603050405020304" pitchFamily="18" charset="0"/>
                <a:ea typeface="黑体" panose="02010609060101010101" pitchFamily="49" charset="-122"/>
              </a:rPr>
              <a:t>GRU</a:t>
            </a:r>
            <a:r>
              <a:rPr lang="zh-CN" altLang="en-US" dirty="0">
                <a:solidFill>
                  <a:srgbClr val="0174AB"/>
                </a:solidFill>
                <a:latin typeface="Times New Roman" panose="02020603050405020304" pitchFamily="18" charset="0"/>
                <a:ea typeface="黑体" panose="02010609060101010101" pitchFamily="49" charset="-122"/>
              </a:rPr>
              <a:t>算法。</a:t>
            </a:r>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16</a:t>
            </a:fld>
            <a:endParaRPr lang="zh-CN" altLang="en-US"/>
          </a:p>
        </p:txBody>
      </p:sp>
    </p:spTree>
    <p:extLst>
      <p:ext uri="{BB962C8B-B14F-4D97-AF65-F5344CB8AC3E}">
        <p14:creationId xmlns:p14="http://schemas.microsoft.com/office/powerpoint/2010/main" val="3138736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GRU</a:t>
            </a:r>
            <a:r>
              <a:rPr lang="zh-CN" altLang="en-US" b="0" i="0" dirty="0">
                <a:solidFill>
                  <a:srgbClr val="121212"/>
                </a:solidFill>
                <a:effectLst/>
                <a:latin typeface="-apple-system"/>
              </a:rPr>
              <a:t>输入输出的结构与普通的</a:t>
            </a:r>
            <a:r>
              <a:rPr lang="en-US" altLang="zh-CN" b="0" i="0" dirty="0">
                <a:solidFill>
                  <a:srgbClr val="121212"/>
                </a:solidFill>
                <a:effectLst/>
                <a:latin typeface="-apple-system"/>
              </a:rPr>
              <a:t>RNN</a:t>
            </a:r>
            <a:r>
              <a:rPr lang="zh-CN" altLang="en-US" b="0" i="0" dirty="0">
                <a:solidFill>
                  <a:srgbClr val="121212"/>
                </a:solidFill>
                <a:effectLst/>
                <a:latin typeface="-apple-system"/>
              </a:rPr>
              <a:t>相似，其中的内部思想与</a:t>
            </a:r>
            <a:r>
              <a:rPr lang="en-US" altLang="zh-CN" b="0" i="0" dirty="0">
                <a:solidFill>
                  <a:srgbClr val="121212"/>
                </a:solidFill>
                <a:effectLst/>
                <a:latin typeface="-apple-system"/>
              </a:rPr>
              <a:t>LSTM</a:t>
            </a:r>
            <a:r>
              <a:rPr lang="zh-CN" altLang="en-US" b="0" i="0" dirty="0">
                <a:solidFill>
                  <a:srgbClr val="121212"/>
                </a:solidFill>
                <a:effectLst/>
                <a:latin typeface="-apple-system"/>
              </a:rPr>
              <a:t>相似。</a:t>
            </a:r>
          </a:p>
          <a:p>
            <a:pPr algn="l"/>
            <a:r>
              <a:rPr lang="zh-CN" altLang="en-US" b="0" i="0" dirty="0">
                <a:solidFill>
                  <a:srgbClr val="121212"/>
                </a:solidFill>
                <a:effectLst/>
                <a:latin typeface="-apple-system"/>
              </a:rPr>
              <a:t>与</a:t>
            </a:r>
            <a:r>
              <a:rPr lang="en-US" altLang="zh-CN" b="0" i="0" dirty="0">
                <a:solidFill>
                  <a:srgbClr val="121212"/>
                </a:solidFill>
                <a:effectLst/>
                <a:latin typeface="-apple-system"/>
              </a:rPr>
              <a:t>LSTM</a:t>
            </a:r>
            <a:r>
              <a:rPr lang="zh-CN" altLang="en-US" b="0" i="0" dirty="0">
                <a:solidFill>
                  <a:srgbClr val="121212"/>
                </a:solidFill>
                <a:effectLst/>
                <a:latin typeface="-apple-system"/>
              </a:rPr>
              <a:t>相比，</a:t>
            </a:r>
            <a:r>
              <a:rPr lang="en-US" altLang="zh-CN" b="0" i="0" dirty="0">
                <a:solidFill>
                  <a:srgbClr val="121212"/>
                </a:solidFill>
                <a:effectLst/>
                <a:latin typeface="-apple-system"/>
              </a:rPr>
              <a:t>GRU</a:t>
            </a:r>
            <a:r>
              <a:rPr lang="zh-CN" altLang="en-US" b="0" i="0" dirty="0">
                <a:solidFill>
                  <a:srgbClr val="121212"/>
                </a:solidFill>
                <a:effectLst/>
                <a:latin typeface="-apple-system"/>
              </a:rPr>
              <a:t>内部少了一个”门控“，参数比</a:t>
            </a:r>
            <a:r>
              <a:rPr lang="en-US" altLang="zh-CN" b="0" i="0" dirty="0">
                <a:solidFill>
                  <a:srgbClr val="121212"/>
                </a:solidFill>
                <a:effectLst/>
                <a:latin typeface="-apple-system"/>
              </a:rPr>
              <a:t>LSTM</a:t>
            </a:r>
            <a:r>
              <a:rPr lang="zh-CN" altLang="en-US" b="0" i="0" dirty="0">
                <a:solidFill>
                  <a:srgbClr val="121212"/>
                </a:solidFill>
                <a:effectLst/>
                <a:latin typeface="-apple-system"/>
              </a:rPr>
              <a:t>少，但是能够达到与</a:t>
            </a:r>
            <a:r>
              <a:rPr lang="en-US" altLang="zh-CN" b="0" i="0" dirty="0">
                <a:solidFill>
                  <a:srgbClr val="121212"/>
                </a:solidFill>
                <a:effectLst/>
                <a:latin typeface="-apple-system"/>
              </a:rPr>
              <a:t>LSTM</a:t>
            </a:r>
            <a:r>
              <a:rPr lang="zh-CN" altLang="en-US" b="0" i="0" dirty="0">
                <a:solidFill>
                  <a:srgbClr val="121212"/>
                </a:solidFill>
                <a:effectLst/>
                <a:latin typeface="-apple-system"/>
              </a:rPr>
              <a:t>相当的功能。考虑到硬件的</a:t>
            </a:r>
            <a:r>
              <a:rPr lang="zh-CN" altLang="en-US" b="1" i="0" dirty="0">
                <a:solidFill>
                  <a:srgbClr val="121212"/>
                </a:solidFill>
                <a:effectLst/>
                <a:latin typeface="-apple-system"/>
              </a:rPr>
              <a:t>计算能力</a:t>
            </a:r>
            <a:r>
              <a:rPr lang="zh-CN" altLang="en-US" b="0" i="0" dirty="0">
                <a:solidFill>
                  <a:srgbClr val="121212"/>
                </a:solidFill>
                <a:effectLst/>
                <a:latin typeface="-apple-system"/>
              </a:rPr>
              <a:t>和</a:t>
            </a:r>
            <a:r>
              <a:rPr lang="zh-CN" altLang="en-US" b="1" i="0" dirty="0">
                <a:solidFill>
                  <a:srgbClr val="121212"/>
                </a:solidFill>
                <a:effectLst/>
                <a:latin typeface="-apple-system"/>
              </a:rPr>
              <a:t>时间成本</a:t>
            </a:r>
            <a:r>
              <a:rPr lang="zh-CN" altLang="en-US" b="0" i="0" dirty="0">
                <a:solidFill>
                  <a:srgbClr val="121212"/>
                </a:solidFill>
                <a:effectLst/>
                <a:latin typeface="-apple-system"/>
              </a:rPr>
              <a:t>，因而很多时候我们也就会选择更加”实用“的</a:t>
            </a:r>
            <a:r>
              <a:rPr lang="en-US" altLang="zh-CN" b="0" i="0" dirty="0">
                <a:solidFill>
                  <a:srgbClr val="121212"/>
                </a:solidFill>
                <a:effectLst/>
                <a:latin typeface="-apple-system"/>
              </a:rPr>
              <a:t>GRU</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r>
              <a:rPr lang="en-US" altLang="zh-CN" b="0" i="0" dirty="0">
                <a:effectLst/>
                <a:latin typeface="Monospaced Number"/>
              </a:rPr>
              <a:t>GRU</a:t>
            </a:r>
            <a:r>
              <a:rPr lang="zh-CN" altLang="en-US" b="0" i="0" dirty="0">
                <a:effectLst/>
                <a:latin typeface="Monospaced Number"/>
              </a:rPr>
              <a:t>没有单独的隐藏状态和细胞状态，无法像</a:t>
            </a:r>
            <a:r>
              <a:rPr lang="en-US" altLang="zh-CN" b="0" i="0" dirty="0">
                <a:effectLst/>
                <a:latin typeface="Monospaced Number"/>
              </a:rPr>
              <a:t>LSTM</a:t>
            </a:r>
            <a:r>
              <a:rPr lang="zh-CN" altLang="en-US" b="0" i="0" dirty="0">
                <a:effectLst/>
                <a:latin typeface="Monospaced Number"/>
              </a:rPr>
              <a:t>那样考虑过去的观察结果。与</a:t>
            </a:r>
            <a:r>
              <a:rPr lang="en-US" altLang="zh-CN" b="0" i="0" dirty="0">
                <a:effectLst/>
                <a:latin typeface="Monospaced Number"/>
              </a:rPr>
              <a:t>RNN</a:t>
            </a:r>
            <a:r>
              <a:rPr lang="zh-CN" altLang="en-US" b="0" i="0" dirty="0">
                <a:effectLst/>
                <a:latin typeface="Monospaced Number"/>
              </a:rPr>
              <a:t>和</a:t>
            </a:r>
            <a:r>
              <a:rPr lang="en-US" altLang="zh-CN" b="0" i="0" dirty="0">
                <a:effectLst/>
                <a:latin typeface="Monospaced Number"/>
              </a:rPr>
              <a:t>LSTM</a:t>
            </a:r>
            <a:r>
              <a:rPr lang="zh-CN" altLang="en-US" b="0" i="0" dirty="0">
                <a:effectLst/>
                <a:latin typeface="Monospaced Number"/>
              </a:rPr>
              <a:t>类似，</a:t>
            </a:r>
            <a:r>
              <a:rPr lang="en-US" altLang="zh-CN" b="0" i="0" dirty="0">
                <a:effectLst/>
                <a:latin typeface="Monospaced Number"/>
              </a:rPr>
              <a:t>GRU</a:t>
            </a:r>
            <a:r>
              <a:rPr lang="zh-CN" altLang="en-US" b="0" i="0" dirty="0">
                <a:effectLst/>
                <a:latin typeface="Monospaced Number"/>
              </a:rPr>
              <a:t>也可能遭受反向传播及时更新权重的缺点，即死亡</a:t>
            </a:r>
            <a:r>
              <a:rPr lang="en-US" altLang="zh-CN" b="0" i="0" dirty="0" err="1">
                <a:effectLst/>
                <a:latin typeface="Monospaced Number"/>
              </a:rPr>
              <a:t>ReLu</a:t>
            </a:r>
            <a:r>
              <a:rPr lang="zh-CN" altLang="en-US" b="0" i="0" dirty="0">
                <a:effectLst/>
                <a:latin typeface="Monospaced Number"/>
              </a:rPr>
              <a:t>单元、梯度爆炸。</a:t>
            </a:r>
          </a:p>
        </p:txBody>
      </p:sp>
      <p:sp>
        <p:nvSpPr>
          <p:cNvPr id="4" name="灯片编号占位符 3"/>
          <p:cNvSpPr>
            <a:spLocks noGrp="1"/>
          </p:cNvSpPr>
          <p:nvPr>
            <p:ph type="sldNum" sz="quarter" idx="5"/>
          </p:nvPr>
        </p:nvSpPr>
        <p:spPr/>
        <p:txBody>
          <a:bodyPr/>
          <a:lstStyle/>
          <a:p>
            <a:fld id="{F7EEC51B-2F07-44AA-8C73-76997C3BDDED}" type="slidenum">
              <a:rPr lang="zh-CN" altLang="en-US" smtClean="0"/>
              <a:t>17</a:t>
            </a:fld>
            <a:endParaRPr lang="zh-CN" altLang="en-US"/>
          </a:p>
        </p:txBody>
      </p:sp>
    </p:spTree>
    <p:extLst>
      <p:ext uri="{BB962C8B-B14F-4D97-AF65-F5344CB8AC3E}">
        <p14:creationId xmlns:p14="http://schemas.microsoft.com/office/powerpoint/2010/main" val="1719623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4F4F4F"/>
                </a:solidFill>
                <a:effectLst/>
                <a:latin typeface="PingFang SC"/>
              </a:rPr>
              <a:t>时序卷积神经网络</a:t>
            </a:r>
          </a:p>
          <a:p>
            <a:pPr algn="l"/>
            <a:r>
              <a:rPr lang="zh-CN" altLang="en-US" b="0" i="0" dirty="0">
                <a:solidFill>
                  <a:srgbClr val="121212"/>
                </a:solidFill>
                <a:effectLst/>
                <a:latin typeface="-apple-system"/>
              </a:rPr>
              <a:t>每个隐藏层的长度与输入层的长度相同，并使用</a:t>
            </a:r>
            <a:r>
              <a:rPr lang="en-US" altLang="zh-CN" b="0" i="0" dirty="0">
                <a:solidFill>
                  <a:srgbClr val="121212"/>
                </a:solidFill>
                <a:effectLst/>
                <a:latin typeface="-apple-system"/>
              </a:rPr>
              <a:t>0</a:t>
            </a:r>
            <a:r>
              <a:rPr lang="zh-CN" altLang="en-US" b="0" i="0" dirty="0">
                <a:solidFill>
                  <a:srgbClr val="121212"/>
                </a:solidFill>
                <a:effectLst/>
                <a:latin typeface="-apple-system"/>
              </a:rPr>
              <a:t>填充以确保后续层具有相同的长度。对于时间 </a:t>
            </a:r>
            <a:r>
              <a:rPr lang="en-US" altLang="zh-CN" b="0" i="0" dirty="0">
                <a:solidFill>
                  <a:srgbClr val="121212"/>
                </a:solidFill>
                <a:effectLst/>
                <a:latin typeface="-apple-system"/>
              </a:rPr>
              <a:t>t </a:t>
            </a:r>
            <a:r>
              <a:rPr lang="zh-CN" altLang="en-US" b="0" i="0" dirty="0">
                <a:solidFill>
                  <a:srgbClr val="121212"/>
                </a:solidFill>
                <a:effectLst/>
                <a:latin typeface="-apple-system"/>
              </a:rPr>
              <a:t>的输出，因果卷积使用时间</a:t>
            </a:r>
            <a:r>
              <a:rPr lang="zh-CN" altLang="en-US" b="1" i="0" dirty="0">
                <a:solidFill>
                  <a:srgbClr val="121212"/>
                </a:solidFill>
                <a:effectLst/>
                <a:latin typeface="-apple-system"/>
              </a:rPr>
              <a:t> </a:t>
            </a:r>
            <a:r>
              <a:rPr lang="en-US" altLang="zh-CN" b="1" i="0" dirty="0">
                <a:solidFill>
                  <a:srgbClr val="121212"/>
                </a:solidFill>
                <a:effectLst/>
                <a:latin typeface="-apple-system"/>
              </a:rPr>
              <a:t>t </a:t>
            </a:r>
            <a:r>
              <a:rPr lang="zh-CN" altLang="en-US" b="0" i="0" dirty="0">
                <a:solidFill>
                  <a:srgbClr val="121212"/>
                </a:solidFill>
                <a:effectLst/>
                <a:latin typeface="-apple-system"/>
              </a:rPr>
              <a:t>和前一层</a:t>
            </a:r>
            <a:r>
              <a:rPr lang="zh-CN" altLang="en-US" b="1" i="0" dirty="0">
                <a:solidFill>
                  <a:srgbClr val="121212"/>
                </a:solidFill>
                <a:effectLst/>
                <a:latin typeface="-apple-system"/>
              </a:rPr>
              <a:t>更早时间</a:t>
            </a:r>
            <a:r>
              <a:rPr lang="zh-CN" altLang="en-US" b="0" i="0" dirty="0">
                <a:solidFill>
                  <a:srgbClr val="121212"/>
                </a:solidFill>
                <a:effectLst/>
                <a:latin typeface="-apple-system"/>
              </a:rPr>
              <a:t>的输入。</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和传统的卷积神经网络的不同之处在于，因果卷积不能看到未来的数据，它是单向的结构，不是双向的。是一种</a:t>
            </a:r>
            <a:r>
              <a:rPr lang="zh-CN" altLang="en-US" b="1" i="0" dirty="0">
                <a:solidFill>
                  <a:srgbClr val="121212"/>
                </a:solidFill>
                <a:effectLst/>
                <a:latin typeface="-apple-system"/>
              </a:rPr>
              <a:t>严格的时间约束模型</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如果我要考虑很久之前的变量</a:t>
            </a:r>
            <a:r>
              <a:rPr lang="en-US" altLang="zh-CN" b="0" i="0" dirty="0">
                <a:solidFill>
                  <a:srgbClr val="121212"/>
                </a:solidFill>
                <a:effectLst/>
                <a:latin typeface="-apple-system"/>
              </a:rPr>
              <a:t>x</a:t>
            </a:r>
            <a:r>
              <a:rPr lang="zh-CN" altLang="en-US" b="0" i="0" dirty="0">
                <a:solidFill>
                  <a:srgbClr val="121212"/>
                </a:solidFill>
                <a:effectLst/>
                <a:latin typeface="-apple-system"/>
              </a:rPr>
              <a:t>，那么卷积层数就必须增加。卷积层数的增加就带来：梯度消失，训练复杂，拟合效果不好的问题，为了决绝这个问题，出现了膨胀卷积（</a:t>
            </a:r>
            <a:r>
              <a:rPr lang="en-US" altLang="zh-CN" b="0" i="0" dirty="0">
                <a:solidFill>
                  <a:srgbClr val="121212"/>
                </a:solidFill>
                <a:effectLst/>
                <a:latin typeface="-apple-system"/>
              </a:rPr>
              <a:t>dilated</a:t>
            </a:r>
            <a:r>
              <a:rPr lang="zh-CN" altLang="en-US" b="0" i="0" dirty="0">
                <a:solidFill>
                  <a:srgbClr val="121212"/>
                </a:solidFill>
                <a:effectLst/>
                <a:latin typeface="-apple-system"/>
              </a:rPr>
              <a:t>）</a:t>
            </a:r>
          </a:p>
        </p:txBody>
      </p:sp>
      <p:sp>
        <p:nvSpPr>
          <p:cNvPr id="4" name="灯片编号占位符 3"/>
          <p:cNvSpPr>
            <a:spLocks noGrp="1"/>
          </p:cNvSpPr>
          <p:nvPr>
            <p:ph type="sldNum" sz="quarter" idx="5"/>
          </p:nvPr>
        </p:nvSpPr>
        <p:spPr/>
        <p:txBody>
          <a:bodyPr/>
          <a:lstStyle/>
          <a:p>
            <a:fld id="{F7EEC51B-2F07-44AA-8C73-76997C3BDDED}" type="slidenum">
              <a:rPr lang="zh-CN" altLang="en-US" smtClean="0"/>
              <a:t>18</a:t>
            </a:fld>
            <a:endParaRPr lang="zh-CN" altLang="en-US"/>
          </a:p>
        </p:txBody>
      </p:sp>
    </p:spTree>
    <p:extLst>
      <p:ext uri="{BB962C8B-B14F-4D97-AF65-F5344CB8AC3E}">
        <p14:creationId xmlns:p14="http://schemas.microsoft.com/office/powerpoint/2010/main" val="273285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膨胀卷积是</a:t>
            </a:r>
            <a:r>
              <a:rPr lang="zh-CN" altLang="en-US" b="1" i="0" dirty="0">
                <a:solidFill>
                  <a:srgbClr val="121212"/>
                </a:solidFill>
                <a:effectLst/>
                <a:latin typeface="-apple-system"/>
              </a:rPr>
              <a:t>通过增加零来从原始</a:t>
            </a:r>
            <a:r>
              <a:rPr lang="en-US" altLang="zh-CN" b="1" i="0" dirty="0">
                <a:solidFill>
                  <a:srgbClr val="121212"/>
                </a:solidFill>
                <a:effectLst/>
                <a:latin typeface="-apple-system"/>
              </a:rPr>
              <a:t>filter</a:t>
            </a:r>
            <a:r>
              <a:rPr lang="zh-CN" altLang="en-US" b="1" i="0" dirty="0">
                <a:solidFill>
                  <a:srgbClr val="121212"/>
                </a:solidFill>
                <a:effectLst/>
                <a:latin typeface="-apple-system"/>
              </a:rPr>
              <a:t>中生成更大的</a:t>
            </a:r>
            <a:r>
              <a:rPr lang="en-US" altLang="zh-CN" b="1" i="0" dirty="0">
                <a:solidFill>
                  <a:srgbClr val="121212"/>
                </a:solidFill>
                <a:effectLst/>
                <a:latin typeface="-apple-system"/>
              </a:rPr>
              <a:t>filter</a:t>
            </a:r>
            <a:r>
              <a:rPr lang="zh-CN" altLang="en-US" b="0" i="0" dirty="0">
                <a:solidFill>
                  <a:srgbClr val="121212"/>
                </a:solidFill>
                <a:effectLst/>
                <a:latin typeface="-apple-system"/>
              </a:rPr>
              <a:t>。膨胀卷积如上图所示。公式表达如下：</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膨胀卷积允许卷积时的输入存在间隔采样，采样率受图中的</a:t>
            </a:r>
            <a:r>
              <a:rPr lang="en-US" altLang="zh-CN" b="0" i="0" dirty="0">
                <a:solidFill>
                  <a:srgbClr val="121212"/>
                </a:solidFill>
                <a:effectLst/>
                <a:latin typeface="-apple-system"/>
              </a:rPr>
              <a:t>d</a:t>
            </a:r>
            <a:r>
              <a:rPr lang="zh-CN" altLang="en-US" b="0" i="0" dirty="0">
                <a:solidFill>
                  <a:srgbClr val="121212"/>
                </a:solidFill>
                <a:effectLst/>
                <a:latin typeface="-apple-system"/>
              </a:rPr>
              <a:t>控制。 最下面一层的</a:t>
            </a:r>
            <a:r>
              <a:rPr lang="en-US" altLang="zh-CN" b="0" i="0" dirty="0">
                <a:solidFill>
                  <a:srgbClr val="121212"/>
                </a:solidFill>
                <a:effectLst/>
                <a:latin typeface="-apple-system"/>
              </a:rPr>
              <a:t>d=1</a:t>
            </a:r>
            <a:r>
              <a:rPr lang="zh-CN" altLang="en-US" b="0" i="0" dirty="0">
                <a:solidFill>
                  <a:srgbClr val="121212"/>
                </a:solidFill>
                <a:effectLst/>
                <a:latin typeface="-apple-system"/>
              </a:rPr>
              <a:t>，表示输入时每个点都采样，中间层</a:t>
            </a:r>
            <a:r>
              <a:rPr lang="en-US" altLang="zh-CN" b="0" i="0" dirty="0">
                <a:solidFill>
                  <a:srgbClr val="121212"/>
                </a:solidFill>
                <a:effectLst/>
                <a:latin typeface="-apple-system"/>
              </a:rPr>
              <a:t>d=2</a:t>
            </a:r>
            <a:r>
              <a:rPr lang="zh-CN" altLang="en-US" b="0" i="0" dirty="0">
                <a:solidFill>
                  <a:srgbClr val="121212"/>
                </a:solidFill>
                <a:effectLst/>
                <a:latin typeface="-apple-system"/>
              </a:rPr>
              <a:t>，表示输入时每</a:t>
            </a:r>
            <a:r>
              <a:rPr lang="en-US" altLang="zh-CN" b="0" i="0" dirty="0">
                <a:solidFill>
                  <a:srgbClr val="121212"/>
                </a:solidFill>
                <a:effectLst/>
                <a:latin typeface="-apple-system"/>
              </a:rPr>
              <a:t>2</a:t>
            </a:r>
            <a:r>
              <a:rPr lang="zh-CN" altLang="en-US" b="0" i="0" dirty="0">
                <a:solidFill>
                  <a:srgbClr val="121212"/>
                </a:solidFill>
                <a:effectLst/>
                <a:latin typeface="-apple-system"/>
              </a:rPr>
              <a:t>个点采样一个作为输入。一般来讲，越高的层级使用的</a:t>
            </a:r>
            <a:r>
              <a:rPr lang="en-US" altLang="zh-CN" b="0" i="0" dirty="0">
                <a:solidFill>
                  <a:srgbClr val="121212"/>
                </a:solidFill>
                <a:effectLst/>
                <a:latin typeface="-apple-system"/>
              </a:rPr>
              <a:t>d</a:t>
            </a:r>
            <a:r>
              <a:rPr lang="zh-CN" altLang="en-US" b="0" i="0" dirty="0">
                <a:solidFill>
                  <a:srgbClr val="121212"/>
                </a:solidFill>
                <a:effectLst/>
                <a:latin typeface="-apple-system"/>
              </a:rPr>
              <a:t>的大小越大。所以，膨胀卷积使得</a:t>
            </a:r>
            <a:r>
              <a:rPr lang="zh-CN" altLang="en-US" b="1" i="0" dirty="0">
                <a:solidFill>
                  <a:srgbClr val="121212"/>
                </a:solidFill>
                <a:effectLst/>
                <a:latin typeface="-apple-system"/>
              </a:rPr>
              <a:t>有效窗口的大小随层数呈指数型增长</a:t>
            </a:r>
            <a:r>
              <a:rPr lang="zh-CN" altLang="en-US" b="0" i="0" dirty="0">
                <a:solidFill>
                  <a:srgbClr val="121212"/>
                </a:solidFill>
                <a:effectLst/>
                <a:latin typeface="-apple-system"/>
              </a:rPr>
              <a:t>。这样卷积网络用比较少的层，就可以获得很大的感受野。</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F7EEC51B-2F07-44AA-8C73-76997C3BDDED}" type="slidenum">
              <a:rPr lang="zh-CN" altLang="en-US" smtClean="0"/>
              <a:t>19</a:t>
            </a:fld>
            <a:endParaRPr lang="zh-CN" altLang="en-US"/>
          </a:p>
        </p:txBody>
      </p:sp>
    </p:spTree>
    <p:extLst>
      <p:ext uri="{BB962C8B-B14F-4D97-AF65-F5344CB8AC3E}">
        <p14:creationId xmlns:p14="http://schemas.microsoft.com/office/powerpoint/2010/main" val="189165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2</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258637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学习变换函数H(X)改为学习残差函数F(X)=H(X)-X即学习对输入X的整体变换，改为学习对输入X的部分修改；引入残差模块可以解决梯度消失的问题，浅层网络很容易扩展为深层网络</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20</a:t>
            </a:fld>
            <a:endParaRPr lang="zh-CN" altLang="en-US"/>
          </a:p>
        </p:txBody>
      </p:sp>
    </p:spTree>
    <p:extLst>
      <p:ext uri="{BB962C8B-B14F-4D97-AF65-F5344CB8AC3E}">
        <p14:creationId xmlns:p14="http://schemas.microsoft.com/office/powerpoint/2010/main" val="374011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TCN = 1D FCN + </a:t>
            </a:r>
            <a:r>
              <a:rPr lang="zh-CN" altLang="en-US" b="0" i="0" dirty="0">
                <a:solidFill>
                  <a:srgbClr val="121212"/>
                </a:solidFill>
                <a:effectLst/>
                <a:latin typeface="-apple-system"/>
              </a:rPr>
              <a:t>膨胀因果卷积，这是一个非常简单且易于理解的结构，而不是其他序列模型（如 </a:t>
            </a:r>
            <a:r>
              <a:rPr lang="en-US" altLang="zh-CN" b="0" i="0" dirty="0">
                <a:solidFill>
                  <a:srgbClr val="121212"/>
                </a:solidFill>
                <a:effectLst/>
                <a:latin typeface="-apple-system"/>
              </a:rPr>
              <a:t>LSTM</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除了简单之外，与 </a:t>
            </a:r>
            <a:r>
              <a:rPr lang="en-US" altLang="zh-CN" b="0" i="0" dirty="0">
                <a:solidFill>
                  <a:srgbClr val="121212"/>
                </a:solidFill>
                <a:effectLst/>
                <a:latin typeface="-apple-system"/>
              </a:rPr>
              <a:t>RNN</a:t>
            </a:r>
            <a:r>
              <a:rPr lang="zh-CN" altLang="en-US" b="0" i="0" dirty="0">
                <a:solidFill>
                  <a:srgbClr val="121212"/>
                </a:solidFill>
                <a:effectLst/>
                <a:latin typeface="-apple-system"/>
              </a:rPr>
              <a:t>（</a:t>
            </a:r>
            <a:r>
              <a:rPr lang="en-US" altLang="zh-CN" b="0" i="0" dirty="0">
                <a:solidFill>
                  <a:srgbClr val="121212"/>
                </a:solidFill>
                <a:effectLst/>
                <a:latin typeface="-apple-system"/>
              </a:rPr>
              <a:t>LSTM </a:t>
            </a:r>
            <a:r>
              <a:rPr lang="zh-CN" altLang="en-US" b="0" i="0" dirty="0">
                <a:solidFill>
                  <a:srgbClr val="121212"/>
                </a:solidFill>
                <a:effectLst/>
                <a:latin typeface="-apple-system"/>
              </a:rPr>
              <a:t>和 </a:t>
            </a:r>
            <a:r>
              <a:rPr lang="en-US" altLang="zh-CN" b="0" i="0" dirty="0">
                <a:solidFill>
                  <a:srgbClr val="121212"/>
                </a:solidFill>
                <a:effectLst/>
                <a:latin typeface="-apple-system"/>
              </a:rPr>
              <a:t>GRU</a:t>
            </a:r>
            <a:r>
              <a:rPr lang="zh-CN" altLang="en-US" b="0" i="0" dirty="0">
                <a:solidFill>
                  <a:srgbClr val="121212"/>
                </a:solidFill>
                <a:effectLst/>
                <a:latin typeface="-apple-system"/>
              </a:rPr>
              <a:t>）相比，使用 </a:t>
            </a:r>
            <a:r>
              <a:rPr lang="en-US" altLang="zh-CN" b="0" i="0" dirty="0">
                <a:solidFill>
                  <a:srgbClr val="121212"/>
                </a:solidFill>
                <a:effectLst/>
                <a:latin typeface="-apple-system"/>
              </a:rPr>
              <a:t>TCN </a:t>
            </a:r>
            <a:r>
              <a:rPr lang="zh-CN" altLang="en-US" b="0" i="0" dirty="0">
                <a:solidFill>
                  <a:srgbClr val="121212"/>
                </a:solidFill>
                <a:effectLst/>
                <a:latin typeface="-apple-system"/>
              </a:rPr>
              <a:t>还具有以下优势：</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1</a:t>
            </a:r>
            <a:r>
              <a:rPr lang="zh-CN" altLang="en-US" b="0" i="0" dirty="0">
                <a:solidFill>
                  <a:srgbClr val="121212"/>
                </a:solidFill>
                <a:effectLst/>
                <a:latin typeface="-apple-system"/>
              </a:rPr>
              <a:t>）并行性。当给定一个句子时，</a:t>
            </a:r>
            <a:r>
              <a:rPr lang="en-US" altLang="zh-CN" b="0" i="0" dirty="0">
                <a:solidFill>
                  <a:srgbClr val="121212"/>
                </a:solidFill>
                <a:effectLst/>
                <a:latin typeface="-apple-system"/>
              </a:rPr>
              <a:t>TCN</a:t>
            </a:r>
            <a:r>
              <a:rPr lang="zh-CN" altLang="en-US" b="0" i="0" dirty="0">
                <a:solidFill>
                  <a:srgbClr val="121212"/>
                </a:solidFill>
                <a:effectLst/>
                <a:latin typeface="-apple-system"/>
              </a:rPr>
              <a:t>可以将句子并行的处理，而不需要像</a:t>
            </a:r>
            <a:r>
              <a:rPr lang="en-US" altLang="zh-CN" b="0" i="0" dirty="0">
                <a:solidFill>
                  <a:srgbClr val="121212"/>
                </a:solidFill>
                <a:effectLst/>
                <a:latin typeface="-apple-system"/>
              </a:rPr>
              <a:t>RNN</a:t>
            </a:r>
            <a:r>
              <a:rPr lang="zh-CN" altLang="en-US" b="0" i="0" dirty="0">
                <a:solidFill>
                  <a:srgbClr val="121212"/>
                </a:solidFill>
                <a:effectLst/>
                <a:latin typeface="-apple-system"/>
              </a:rPr>
              <a:t>那样顺序的处理。</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）灵活的感受野。</a:t>
            </a:r>
            <a:r>
              <a:rPr lang="en-US" altLang="zh-CN" b="0" i="0" dirty="0">
                <a:solidFill>
                  <a:srgbClr val="121212"/>
                </a:solidFill>
                <a:effectLst/>
                <a:latin typeface="-apple-system"/>
              </a:rPr>
              <a:t>TCN</a:t>
            </a:r>
            <a:r>
              <a:rPr lang="zh-CN" altLang="en-US" b="0" i="0" dirty="0">
                <a:solidFill>
                  <a:srgbClr val="121212"/>
                </a:solidFill>
                <a:effectLst/>
                <a:latin typeface="-apple-system"/>
              </a:rPr>
              <a:t>的感受野的大小受层数、卷积核大小、扩张系数等决定。可以根据不同的任务不同的特性灵活定制。</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）稳定的梯度。</a:t>
            </a:r>
            <a:r>
              <a:rPr lang="en-US" altLang="zh-CN" b="0" i="0" dirty="0">
                <a:solidFill>
                  <a:srgbClr val="121212"/>
                </a:solidFill>
                <a:effectLst/>
                <a:latin typeface="-apple-system"/>
              </a:rPr>
              <a:t>RNN</a:t>
            </a:r>
            <a:r>
              <a:rPr lang="zh-CN" altLang="en-US" b="0" i="0" dirty="0">
                <a:solidFill>
                  <a:srgbClr val="121212"/>
                </a:solidFill>
                <a:effectLst/>
                <a:latin typeface="-apple-system"/>
              </a:rPr>
              <a:t>经常存在梯度消失和梯度爆炸的问题，这主要是由不同时间段上共用参数导致的，和传统卷积神经网络一样，</a:t>
            </a:r>
            <a:r>
              <a:rPr lang="en-US" altLang="zh-CN" b="0" i="0" dirty="0">
                <a:solidFill>
                  <a:srgbClr val="121212"/>
                </a:solidFill>
                <a:effectLst/>
                <a:latin typeface="-apple-system"/>
              </a:rPr>
              <a:t>TCN</a:t>
            </a:r>
            <a:r>
              <a:rPr lang="zh-CN" altLang="en-US" b="0" i="0" dirty="0">
                <a:solidFill>
                  <a:srgbClr val="121212"/>
                </a:solidFill>
                <a:effectLst/>
                <a:latin typeface="-apple-system"/>
              </a:rPr>
              <a:t>不太存在梯度消失和爆炸问题。</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4</a:t>
            </a:r>
            <a:r>
              <a:rPr lang="zh-CN" altLang="en-US" b="0" i="0" dirty="0">
                <a:solidFill>
                  <a:srgbClr val="121212"/>
                </a:solidFill>
                <a:effectLst/>
                <a:latin typeface="-apple-system"/>
              </a:rPr>
              <a:t>）内存更低。</a:t>
            </a:r>
            <a:r>
              <a:rPr lang="en-US" altLang="zh-CN" b="0" i="0" dirty="0">
                <a:solidFill>
                  <a:srgbClr val="121212"/>
                </a:solidFill>
                <a:effectLst/>
                <a:latin typeface="-apple-system"/>
              </a:rPr>
              <a:t>RNN</a:t>
            </a:r>
            <a:r>
              <a:rPr lang="zh-CN" altLang="en-US" b="0" i="0" dirty="0">
                <a:solidFill>
                  <a:srgbClr val="121212"/>
                </a:solidFill>
                <a:effectLst/>
                <a:latin typeface="-apple-system"/>
              </a:rPr>
              <a:t>在使用时需要将每步的信息都保存下来，这会占据大量的内存，</a:t>
            </a:r>
            <a:r>
              <a:rPr lang="en-US" altLang="zh-CN" b="0" i="0" dirty="0">
                <a:solidFill>
                  <a:srgbClr val="121212"/>
                </a:solidFill>
                <a:effectLst/>
                <a:latin typeface="-apple-system"/>
              </a:rPr>
              <a:t>TCN</a:t>
            </a:r>
            <a:r>
              <a:rPr lang="zh-CN" altLang="en-US" b="0" i="0" dirty="0">
                <a:solidFill>
                  <a:srgbClr val="121212"/>
                </a:solidFill>
                <a:effectLst/>
                <a:latin typeface="-apple-system"/>
              </a:rPr>
              <a:t>在一层里面卷积核是共享的，内存使用更低。</a:t>
            </a:r>
          </a:p>
          <a:p>
            <a:pPr algn="l"/>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F7EEC51B-2F07-44AA-8C73-76997C3BDDED}" type="slidenum">
              <a:rPr lang="zh-CN" altLang="en-US" smtClean="0"/>
              <a:t>21</a:t>
            </a:fld>
            <a:endParaRPr lang="zh-CN" altLang="en-US"/>
          </a:p>
        </p:txBody>
      </p:sp>
    </p:spTree>
    <p:extLst>
      <p:ext uri="{BB962C8B-B14F-4D97-AF65-F5344CB8AC3E}">
        <p14:creationId xmlns:p14="http://schemas.microsoft.com/office/powerpoint/2010/main" val="177838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无监督式学习模型；基于</a:t>
            </a:r>
            <a:r>
              <a:rPr lang="zh-CN" altLang="en-US" b="0" i="0" u="none" strike="noStrike" dirty="0">
                <a:effectLst/>
                <a:latin typeface="-apple-system"/>
                <a:hlinkClick r:id="rId3"/>
              </a:rPr>
              <a:t>反向传播算法</a:t>
            </a:r>
            <a:r>
              <a:rPr lang="zh-CN" altLang="en-US" b="0" i="0" dirty="0">
                <a:solidFill>
                  <a:srgbClr val="121212"/>
                </a:solidFill>
                <a:effectLst/>
                <a:latin typeface="-apple-system"/>
              </a:rPr>
              <a:t>与最优化方法（如</a:t>
            </a:r>
            <a:r>
              <a:rPr lang="zh-CN" altLang="en-US" b="0" i="0" u="none" strike="noStrike" dirty="0">
                <a:effectLst/>
                <a:latin typeface="-apple-system"/>
                <a:hlinkClick r:id="rId4"/>
              </a:rPr>
              <a:t>梯度下降法</a:t>
            </a:r>
            <a:r>
              <a:rPr lang="zh-CN" altLang="en-US" b="0" i="0" dirty="0">
                <a:solidFill>
                  <a:srgbClr val="121212"/>
                </a:solidFill>
                <a:effectLst/>
                <a:latin typeface="-apple-system"/>
              </a:rPr>
              <a:t>），利用输入数据  本身作为监督，来指导神经网络尝试学习一个映射关系，从而得到一个重构输出 值 。包含两部分：</a:t>
            </a:r>
            <a:r>
              <a:rPr lang="en-US" altLang="zh-CN" b="0" i="0" dirty="0">
                <a:solidFill>
                  <a:srgbClr val="121212"/>
                </a:solidFill>
                <a:effectLst/>
                <a:latin typeface="-apple-system"/>
              </a:rPr>
              <a:t>Encoder</a:t>
            </a:r>
            <a:r>
              <a:rPr lang="zh-CN" altLang="en-US" b="0" i="0" dirty="0">
                <a:solidFill>
                  <a:srgbClr val="121212"/>
                </a:solidFill>
                <a:effectLst/>
                <a:latin typeface="-apple-system"/>
              </a:rPr>
              <a:t>（编码器）和</a:t>
            </a:r>
            <a:r>
              <a:rPr lang="en-US" altLang="zh-CN" b="0" i="0" dirty="0">
                <a:solidFill>
                  <a:srgbClr val="121212"/>
                </a:solidFill>
                <a:effectLst/>
                <a:latin typeface="-apple-system"/>
              </a:rPr>
              <a:t>Decoder</a:t>
            </a:r>
            <a:r>
              <a:rPr lang="zh-CN" altLang="en-US" b="0" i="0" dirty="0">
                <a:solidFill>
                  <a:srgbClr val="121212"/>
                </a:solidFill>
                <a:effectLst/>
                <a:latin typeface="-apple-system"/>
              </a:rPr>
              <a:t>（解码器）。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21F86CB-CDC0-4E06-A333-C2E5844E769C}" type="slidenum">
              <a:rPr lang="zh-CN" altLang="en-US" smtClean="0"/>
              <a:t>30</a:t>
            </a:fld>
            <a:endParaRPr lang="zh-CN" altLang="en-US"/>
          </a:p>
        </p:txBody>
      </p:sp>
    </p:spTree>
    <p:extLst>
      <p:ext uri="{BB962C8B-B14F-4D97-AF65-F5344CB8AC3E}">
        <p14:creationId xmlns:p14="http://schemas.microsoft.com/office/powerpoint/2010/main" val="2118473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575D6C"/>
                </a:solidFill>
                <a:effectLst/>
                <a:latin typeface="-apple-system"/>
              </a:rPr>
              <a:t>基于物理信息的神经网络（</a:t>
            </a:r>
            <a:r>
              <a:rPr lang="en-US" altLang="zh-CN" b="0" i="0" dirty="0">
                <a:solidFill>
                  <a:srgbClr val="575D6C"/>
                </a:solidFill>
                <a:effectLst/>
                <a:latin typeface="-apple-system"/>
              </a:rPr>
              <a:t>PINN</a:t>
            </a:r>
            <a:r>
              <a:rPr lang="zh-CN" altLang="en-US" b="0" i="0" dirty="0">
                <a:solidFill>
                  <a:srgbClr val="575D6C"/>
                </a:solidFill>
                <a:effectLst/>
                <a:latin typeface="-apple-system"/>
              </a:rPr>
              <a:t>），它不仅能够像传统神经网络一样。与纯数据驱动的神经网络学习相比，</a:t>
            </a:r>
            <a:r>
              <a:rPr lang="en-US" altLang="zh-CN" b="0" i="0" dirty="0">
                <a:solidFill>
                  <a:srgbClr val="575D6C"/>
                </a:solidFill>
                <a:effectLst/>
                <a:latin typeface="-apple-system"/>
              </a:rPr>
              <a:t>PINN</a:t>
            </a:r>
            <a:r>
              <a:rPr lang="zh-CN" altLang="en-US" b="0" i="0" dirty="0">
                <a:solidFill>
                  <a:srgbClr val="575D6C"/>
                </a:solidFill>
                <a:effectLst/>
                <a:latin typeface="-apple-system"/>
              </a:rPr>
              <a:t>施加了</a:t>
            </a:r>
            <a:r>
              <a:rPr lang="zh-CN" altLang="en-US" b="1" i="0" dirty="0">
                <a:solidFill>
                  <a:srgbClr val="575D6C"/>
                </a:solidFill>
                <a:effectLst/>
                <a:latin typeface="-apple-system"/>
              </a:rPr>
              <a:t>物理信息约束</a:t>
            </a:r>
            <a:r>
              <a:rPr lang="zh-CN" altLang="en-US" b="0" i="0" dirty="0">
                <a:solidFill>
                  <a:srgbClr val="575D6C"/>
                </a:solidFill>
                <a:effectLst/>
                <a:latin typeface="-apple-system"/>
              </a:rPr>
              <a:t>，因而能用</a:t>
            </a:r>
            <a:r>
              <a:rPr lang="zh-CN" altLang="en-US" b="1" i="0" dirty="0">
                <a:solidFill>
                  <a:srgbClr val="575D6C"/>
                </a:solidFill>
                <a:effectLst/>
                <a:latin typeface="-apple-system"/>
              </a:rPr>
              <a:t>更少的数据样本学习到更具泛化能力的模型</a:t>
            </a:r>
            <a:r>
              <a:rPr lang="zh-CN" altLang="en-US" b="0" i="0" dirty="0">
                <a:solidFill>
                  <a:srgbClr val="575D6C"/>
                </a:solidFill>
                <a:effectLst/>
                <a:latin typeface="-apple-system"/>
              </a:rPr>
              <a:t>。</a:t>
            </a:r>
            <a:r>
              <a:rPr lang="zh-CN" altLang="en-US" b="0" i="0" dirty="0">
                <a:solidFill>
                  <a:srgbClr val="252B3A"/>
                </a:solidFill>
                <a:effectLst/>
                <a:latin typeface="-apple-system"/>
              </a:rPr>
              <a:t>神经网络能很好地求解出</a:t>
            </a:r>
            <a:r>
              <a:rPr lang="en-US" altLang="zh-CN" b="0" i="0" dirty="0">
                <a:solidFill>
                  <a:srgbClr val="252B3A"/>
                </a:solidFill>
                <a:effectLst/>
                <a:latin typeface="-apple-system"/>
              </a:rPr>
              <a:t>PDE</a:t>
            </a:r>
            <a:r>
              <a:rPr lang="zh-CN" altLang="en-US" b="0" i="0" dirty="0">
                <a:solidFill>
                  <a:srgbClr val="252B3A"/>
                </a:solidFill>
                <a:effectLst/>
                <a:latin typeface="-apple-system"/>
              </a:rPr>
              <a:t>的解， 那么对于来自</a:t>
            </a:r>
            <a:r>
              <a:rPr lang="zh-CN" altLang="en-US" b="1" i="0" dirty="0">
                <a:solidFill>
                  <a:srgbClr val="252B3A"/>
                </a:solidFill>
                <a:effectLst/>
                <a:latin typeface="-apple-system"/>
              </a:rPr>
              <a:t>初边值</a:t>
            </a:r>
            <a:r>
              <a:rPr lang="zh-CN" altLang="en-US" b="0" i="0" dirty="0">
                <a:solidFill>
                  <a:srgbClr val="252B3A"/>
                </a:solidFill>
                <a:effectLst/>
                <a:latin typeface="-apple-system"/>
              </a:rPr>
              <a:t>的点， 其值</a:t>
            </a:r>
            <a:r>
              <a:rPr lang="en-US" altLang="zh-CN" b="1" i="0" dirty="0" err="1">
                <a:solidFill>
                  <a:srgbClr val="252B3A"/>
                </a:solidFill>
                <a:effectLst/>
                <a:latin typeface="-apple-system"/>
              </a:rPr>
              <a:t>MSEu</a:t>
            </a:r>
            <a:r>
              <a:rPr lang="zh-CN" altLang="en-US" b="0" i="0" dirty="0">
                <a:solidFill>
                  <a:srgbClr val="252B3A"/>
                </a:solidFill>
                <a:effectLst/>
                <a:latin typeface="-apple-system"/>
              </a:rPr>
              <a:t>趋于</a:t>
            </a:r>
            <a:r>
              <a:rPr lang="en-US" altLang="zh-CN" b="0" i="0" dirty="0">
                <a:solidFill>
                  <a:srgbClr val="252B3A"/>
                </a:solidFill>
                <a:effectLst/>
                <a:latin typeface="-apple-system"/>
              </a:rPr>
              <a:t>0</a:t>
            </a:r>
            <a:r>
              <a:rPr lang="zh-CN" altLang="en-US" b="0" i="0" dirty="0">
                <a:solidFill>
                  <a:srgbClr val="252B3A"/>
                </a:solidFill>
                <a:effectLst/>
                <a:latin typeface="-apple-system"/>
              </a:rPr>
              <a:t>；对</a:t>
            </a:r>
            <a:r>
              <a:rPr lang="zh-CN" altLang="en-US" b="1" i="0" dirty="0">
                <a:solidFill>
                  <a:srgbClr val="252B3A"/>
                </a:solidFill>
                <a:effectLst/>
                <a:latin typeface="-apple-system"/>
              </a:rPr>
              <a:t>内部的点</a:t>
            </a:r>
            <a:r>
              <a:rPr lang="en-US" altLang="zh-CN" b="0" i="0" dirty="0">
                <a:solidFill>
                  <a:srgbClr val="252B3A"/>
                </a:solidFill>
                <a:effectLst/>
                <a:latin typeface="-apple-system"/>
              </a:rPr>
              <a:t>,</a:t>
            </a:r>
            <a:r>
              <a:rPr lang="en-US" altLang="zh-CN" b="1" i="0" dirty="0" err="1">
                <a:solidFill>
                  <a:srgbClr val="252B3A"/>
                </a:solidFill>
                <a:effectLst/>
                <a:latin typeface="-apple-system"/>
              </a:rPr>
              <a:t>MSEf</a:t>
            </a:r>
            <a:r>
              <a:rPr lang="zh-CN" altLang="en-US" b="1" i="0" dirty="0">
                <a:solidFill>
                  <a:srgbClr val="252B3A"/>
                </a:solidFill>
                <a:effectLst/>
                <a:latin typeface="-apple-system"/>
              </a:rPr>
              <a:t>趋于</a:t>
            </a:r>
            <a:r>
              <a:rPr lang="en-US" altLang="zh-CN" b="1" i="0" dirty="0">
                <a:solidFill>
                  <a:srgbClr val="252B3A"/>
                </a:solidFill>
                <a:effectLst/>
                <a:latin typeface="-apple-system"/>
              </a:rPr>
              <a:t>0</a:t>
            </a:r>
            <a:r>
              <a:rPr lang="zh-CN" altLang="en-US" b="0" i="0" dirty="0">
                <a:solidFill>
                  <a:srgbClr val="252B3A"/>
                </a:solidFill>
                <a:effectLst/>
                <a:latin typeface="-apple-system"/>
              </a:rPr>
              <a:t>，也就是说， 损失函数的值为 </a:t>
            </a:r>
            <a:r>
              <a:rPr lang="en-US" altLang="zh-CN" b="0" i="0" dirty="0">
                <a:solidFill>
                  <a:srgbClr val="252B3A"/>
                </a:solidFill>
                <a:effectLst/>
                <a:latin typeface="-apple-system"/>
              </a:rPr>
              <a:t>0 </a:t>
            </a:r>
            <a:r>
              <a:rPr lang="zh-CN" altLang="en-US" b="0" i="0" dirty="0">
                <a:solidFill>
                  <a:srgbClr val="252B3A"/>
                </a:solidFill>
                <a:effectLst/>
                <a:latin typeface="-apple-system"/>
              </a:rPr>
              <a:t>时， 可以说训练集上</a:t>
            </a:r>
            <a:r>
              <a:rPr lang="zh-CN" altLang="en-US" b="1" i="0" dirty="0">
                <a:solidFill>
                  <a:srgbClr val="252B3A"/>
                </a:solidFill>
                <a:effectLst/>
                <a:latin typeface="-apple-system"/>
              </a:rPr>
              <a:t>每个点都有神经网络的值趋于真实值</a:t>
            </a:r>
            <a:r>
              <a:rPr lang="zh-CN" altLang="en-US" b="0" i="0" dirty="0">
                <a:solidFill>
                  <a:srgbClr val="252B3A"/>
                </a:solidFill>
                <a:effectLst/>
                <a:latin typeface="-apple-system"/>
              </a:rPr>
              <a:t> 。这样便问题便转化为如何优化损失函数。利用神经网络的反向传播机制和</a:t>
            </a:r>
            <a:r>
              <a:rPr lang="en-US" altLang="zh-CN" b="0" i="0" dirty="0">
                <a:solidFill>
                  <a:srgbClr val="252B3A"/>
                </a:solidFill>
                <a:effectLst/>
                <a:latin typeface="-apple-system"/>
              </a:rPr>
              <a:t>L-BFGS</a:t>
            </a:r>
            <a:r>
              <a:rPr lang="zh-CN" altLang="en-US" b="0" i="0" dirty="0">
                <a:solidFill>
                  <a:srgbClr val="252B3A"/>
                </a:solidFill>
                <a:effectLst/>
                <a:latin typeface="-apple-system"/>
              </a:rPr>
              <a:t>便可以求解。</a:t>
            </a:r>
            <a:r>
              <a:rPr lang="zh-CN" altLang="en-US" b="0" i="0" dirty="0">
                <a:solidFill>
                  <a:srgbClr val="4D4D4D"/>
                </a:solidFill>
                <a:effectLst/>
                <a:latin typeface="-apple-system"/>
              </a:rPr>
              <a:t>作为限制加入神经网络中</a:t>
            </a:r>
            <a:r>
              <a:rPr lang="en-US" altLang="zh-CN" b="0" i="0" dirty="0">
                <a:solidFill>
                  <a:srgbClr val="4D4D4D"/>
                </a:solidFill>
                <a:effectLst/>
                <a:latin typeface="-apple-system"/>
              </a:rPr>
              <a:t>,</a:t>
            </a:r>
            <a:r>
              <a:rPr lang="zh-CN" altLang="en-US" b="0" i="0" dirty="0">
                <a:solidFill>
                  <a:srgbClr val="4D4D4D"/>
                </a:solidFill>
                <a:effectLst/>
                <a:latin typeface="-apple-system"/>
              </a:rPr>
              <a:t>神经网络在训练迭代时候优化的不仅仅的网络自己的损失函数，还有物理方程每次迭代的差，使训练的结果满足物理规律。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31</a:t>
            </a:fld>
            <a:endParaRPr lang="zh-CN" altLang="en-US"/>
          </a:p>
        </p:txBody>
      </p:sp>
    </p:spTree>
    <p:extLst>
      <p:ext uri="{BB962C8B-B14F-4D97-AF65-F5344CB8AC3E}">
        <p14:creationId xmlns:p14="http://schemas.microsoft.com/office/powerpoint/2010/main" val="3361921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32</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614048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那相关系数就是对</a:t>
            </a:r>
            <a:r>
              <a:rPr lang="zh-CN" altLang="en-US" sz="1200" b="1" dirty="0">
                <a:solidFill>
                  <a:schemeClr val="tx1">
                    <a:lumMod val="85000"/>
                    <a:lumOff val="15000"/>
                  </a:schemeClr>
                </a:solidFill>
                <a:latin typeface="黑体" panose="02010609060101010101" pitchFamily="49" charset="-122"/>
                <a:ea typeface="黑体" panose="02010609060101010101" pitchFamily="49" charset="-122"/>
              </a:rPr>
              <a:t>两个变量的相对运动之间关系强度的量度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Pearson+1</a:t>
            </a:r>
            <a:r>
              <a:rPr lang="zh-CN" altLang="en-US" b="0" i="0" dirty="0">
                <a:solidFill>
                  <a:srgbClr val="121212"/>
                </a:solidFill>
                <a:effectLst/>
                <a:latin typeface="-apple-system"/>
              </a:rPr>
              <a:t>，意味着，</a:t>
            </a:r>
            <a:r>
              <a:rPr lang="zh-CN" altLang="en-US" b="1" i="0" dirty="0">
                <a:solidFill>
                  <a:srgbClr val="121212"/>
                </a:solidFill>
                <a:effectLst/>
                <a:latin typeface="-apple-system"/>
              </a:rPr>
              <a:t>当一个变量增加时，另一个变量增加一致量</a:t>
            </a:r>
            <a:r>
              <a:rPr lang="zh-CN" altLang="en-US" b="0" i="0" dirty="0">
                <a:solidFill>
                  <a:srgbClr val="121212"/>
                </a:solidFill>
                <a:effectLst/>
                <a:latin typeface="-apple-system"/>
              </a:rPr>
              <a:t>。形成了一种递增的直线。在这种情况下，</a:t>
            </a:r>
            <a:r>
              <a:rPr lang="en-US" altLang="zh-CN" b="0" i="0" dirty="0">
                <a:solidFill>
                  <a:srgbClr val="121212"/>
                </a:solidFill>
                <a:effectLst/>
                <a:latin typeface="-apple-system"/>
              </a:rPr>
              <a:t>Spearman</a:t>
            </a:r>
            <a:r>
              <a:rPr lang="zh-CN" altLang="en-US" b="0" i="0" dirty="0">
                <a:solidFill>
                  <a:srgbClr val="121212"/>
                </a:solidFill>
                <a:effectLst/>
                <a:latin typeface="-apple-system"/>
              </a:rPr>
              <a:t>相关系数也是</a:t>
            </a:r>
            <a:r>
              <a:rPr lang="en-US" altLang="zh-CN" b="0" i="0" dirty="0">
                <a:solidFill>
                  <a:srgbClr val="121212"/>
                </a:solidFill>
                <a:effectLst/>
                <a:latin typeface="-apple-system"/>
              </a:rPr>
              <a:t>+1</a:t>
            </a:r>
            <a:r>
              <a:rPr lang="zh-CN" altLang="en-US" b="0" i="0" dirty="0">
                <a:solidFill>
                  <a:srgbClr val="121212"/>
                </a:solidFill>
                <a:effectLst/>
                <a:latin typeface="-apple-system"/>
              </a:rPr>
              <a:t>；如果一个变量在另一个变量增加时增加，但</a:t>
            </a:r>
            <a:r>
              <a:rPr lang="zh-CN" altLang="en-US" b="1" i="0" dirty="0">
                <a:solidFill>
                  <a:srgbClr val="121212"/>
                </a:solidFill>
                <a:effectLst/>
                <a:latin typeface="-apple-system"/>
              </a:rPr>
              <a:t>数量不一致</a:t>
            </a:r>
            <a:r>
              <a:rPr lang="zh-CN" altLang="en-US" b="0" i="0" dirty="0">
                <a:solidFill>
                  <a:srgbClr val="121212"/>
                </a:solidFill>
                <a:effectLst/>
                <a:latin typeface="-apple-system"/>
              </a:rPr>
              <a:t>，则</a:t>
            </a:r>
            <a:r>
              <a:rPr lang="en-US" altLang="zh-CN" b="0" i="0" dirty="0">
                <a:solidFill>
                  <a:srgbClr val="121212"/>
                </a:solidFill>
                <a:effectLst/>
                <a:latin typeface="-apple-system"/>
              </a:rPr>
              <a:t>Pearson</a:t>
            </a:r>
            <a:r>
              <a:rPr lang="zh-CN" altLang="en-US" b="0" i="0" dirty="0">
                <a:solidFill>
                  <a:srgbClr val="121212"/>
                </a:solidFill>
                <a:effectLst/>
                <a:latin typeface="-apple-system"/>
              </a:rPr>
              <a:t>相关系数为正但</a:t>
            </a:r>
            <a:r>
              <a:rPr lang="zh-CN" altLang="en-US" b="1" i="0" dirty="0">
                <a:solidFill>
                  <a:srgbClr val="121212"/>
                </a:solidFill>
                <a:effectLst/>
                <a:latin typeface="-apple-system"/>
              </a:rPr>
              <a:t>小于</a:t>
            </a:r>
            <a:r>
              <a:rPr lang="en-US" altLang="zh-CN" b="1" i="0" dirty="0">
                <a:solidFill>
                  <a:srgbClr val="121212"/>
                </a:solidFill>
                <a:effectLst/>
                <a:latin typeface="-apple-system"/>
              </a:rPr>
              <a:t>+1</a:t>
            </a:r>
            <a:r>
              <a:rPr lang="zh-CN" altLang="en-US" b="0" i="0" dirty="0">
                <a:solidFill>
                  <a:srgbClr val="121212"/>
                </a:solidFill>
                <a:effectLst/>
                <a:latin typeface="-apple-system"/>
              </a:rPr>
              <a:t>。在这种情况下，斯皮尔曼系数仍然等于</a:t>
            </a:r>
            <a:r>
              <a:rPr lang="en-US" altLang="zh-CN" b="0" i="0" dirty="0">
                <a:solidFill>
                  <a:srgbClr val="121212"/>
                </a:solidFill>
                <a:effectLst/>
                <a:latin typeface="-apple-system"/>
              </a:rPr>
              <a:t>+1</a:t>
            </a:r>
            <a:r>
              <a:rPr lang="zh-CN" altLang="en-US" b="0" i="0" dirty="0">
                <a:solidFill>
                  <a:srgbClr val="121212"/>
                </a:solidFill>
                <a:effectLst/>
                <a:latin typeface="-apple-system"/>
              </a:rPr>
              <a:t>。当关系是</a:t>
            </a:r>
            <a:r>
              <a:rPr lang="zh-CN" altLang="en-US" b="1" i="0" dirty="0">
                <a:solidFill>
                  <a:srgbClr val="121212"/>
                </a:solidFill>
                <a:effectLst/>
                <a:latin typeface="-apple-system"/>
              </a:rPr>
              <a:t>随机的或不存在</a:t>
            </a:r>
            <a:r>
              <a:rPr lang="zh-CN" altLang="en-US" b="0" i="0" dirty="0">
                <a:solidFill>
                  <a:srgbClr val="121212"/>
                </a:solidFill>
                <a:effectLst/>
                <a:latin typeface="-apple-system"/>
              </a:rPr>
              <a:t>时，则两个相关系数几乎为</a:t>
            </a:r>
            <a:r>
              <a:rPr lang="zh-CN" altLang="en-US" b="1" i="0" dirty="0">
                <a:solidFill>
                  <a:srgbClr val="121212"/>
                </a:solidFill>
                <a:effectLst/>
                <a:latin typeface="-apple-system"/>
              </a:rPr>
              <a:t>零</a:t>
            </a:r>
            <a:r>
              <a:rPr lang="zh-CN" altLang="en-US" b="0" i="0" dirty="0">
                <a:solidFill>
                  <a:srgbClr val="121212"/>
                </a:solidFill>
                <a:effectLst/>
                <a:latin typeface="-apple-system"/>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获取了这些信息后，对我们后续的工作打下了基础。</a:t>
            </a:r>
          </a:p>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3</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3128138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42</a:t>
            </a:fld>
            <a:endParaRPr lang="zh-CN" altLang="en-US"/>
          </a:p>
        </p:txBody>
      </p:sp>
    </p:spTree>
    <p:extLst>
      <p:ext uri="{BB962C8B-B14F-4D97-AF65-F5344CB8AC3E}">
        <p14:creationId xmlns:p14="http://schemas.microsoft.com/office/powerpoint/2010/main" val="944310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43</a:t>
            </a:fld>
            <a:endParaRPr lang="zh-CN" altLang="en-US"/>
          </a:p>
        </p:txBody>
      </p:sp>
    </p:spTree>
    <p:extLst>
      <p:ext uri="{BB962C8B-B14F-4D97-AF65-F5344CB8AC3E}">
        <p14:creationId xmlns:p14="http://schemas.microsoft.com/office/powerpoint/2010/main" val="260152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44</a:t>
            </a:fld>
            <a:endParaRPr lang="zh-CN" altLang="en-US"/>
          </a:p>
        </p:txBody>
      </p:sp>
    </p:spTree>
    <p:extLst>
      <p:ext uri="{BB962C8B-B14F-4D97-AF65-F5344CB8AC3E}">
        <p14:creationId xmlns:p14="http://schemas.microsoft.com/office/powerpoint/2010/main" val="203077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45</a:t>
            </a:fld>
            <a:endParaRPr lang="zh-CN" altLang="en-US"/>
          </a:p>
        </p:txBody>
      </p:sp>
    </p:spTree>
    <p:extLst>
      <p:ext uri="{BB962C8B-B14F-4D97-AF65-F5344CB8AC3E}">
        <p14:creationId xmlns:p14="http://schemas.microsoft.com/office/powerpoint/2010/main" val="4240555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49</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3800168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50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51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54</a:t>
            </a:fld>
            <a:endParaRPr lang="zh-CN" altLang="en-US"/>
          </a:p>
        </p:txBody>
      </p:sp>
    </p:spTree>
    <p:extLst>
      <p:ext uri="{BB962C8B-B14F-4D97-AF65-F5344CB8AC3E}">
        <p14:creationId xmlns:p14="http://schemas.microsoft.com/office/powerpoint/2010/main" val="3644454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57</a:t>
            </a:fld>
            <a:endParaRPr lang="zh-CN" altLang="en-US"/>
          </a:p>
        </p:txBody>
      </p:sp>
    </p:spTree>
    <p:extLst>
      <p:ext uri="{BB962C8B-B14F-4D97-AF65-F5344CB8AC3E}">
        <p14:creationId xmlns:p14="http://schemas.microsoft.com/office/powerpoint/2010/main" val="2466995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1143000" y="685800"/>
            <a:ext cx="4572000" cy="3429000"/>
          </a:xfrm>
          <a:ln>
            <a:solidFill>
              <a:srgbClr val="000000"/>
            </a:solidFill>
            <a:miter/>
          </a:ln>
        </p:spPr>
      </p:sp>
      <p:sp>
        <p:nvSpPr>
          <p:cNvPr id="8194"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接下来我会按照以下五部分介绍我的课题</a:t>
            </a:r>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pitchFamily="34" charset="0"/>
              </a:rPr>
              <a:t>58</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1918881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59</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EEC51B-2F07-44AA-8C73-76997C3BDDED}" type="slidenum">
              <a:rPr lang="zh-CN" altLang="en-US" smtClean="0"/>
              <a:t>60</a:t>
            </a:fld>
            <a:endParaRPr lang="zh-CN" altLang="en-US"/>
          </a:p>
        </p:txBody>
      </p:sp>
    </p:spTree>
    <p:extLst>
      <p:ext uri="{BB962C8B-B14F-4D97-AF65-F5344CB8AC3E}">
        <p14:creationId xmlns:p14="http://schemas.microsoft.com/office/powerpoint/2010/main" val="1830216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感谢观看。敬请各位老师批评指正。</a:t>
            </a:r>
          </a:p>
        </p:txBody>
      </p:sp>
      <p:sp>
        <p:nvSpPr>
          <p:cNvPr id="4" name="灯片编号占位符 3"/>
          <p:cNvSpPr>
            <a:spLocks noGrp="1"/>
          </p:cNvSpPr>
          <p:nvPr>
            <p:ph type="sldNum" sz="quarter" idx="5"/>
          </p:nvPr>
        </p:nvSpPr>
        <p:spPr/>
        <p:txBody>
          <a:bodyPr/>
          <a:lstStyle/>
          <a:p>
            <a:fld id="{BCB78D2E-EF05-4775-B3FC-7D8450DE049C}" type="slidenum">
              <a:rPr lang="zh-CN" altLang="en-US" smtClean="0"/>
              <a:t>61</a:t>
            </a:fld>
            <a:endParaRPr lang="zh-CN" altLang="en-US"/>
          </a:p>
        </p:txBody>
      </p:sp>
    </p:spTree>
    <p:extLst>
      <p:ext uri="{BB962C8B-B14F-4D97-AF65-F5344CB8AC3E}">
        <p14:creationId xmlns:p14="http://schemas.microsoft.com/office/powerpoint/2010/main" val="95369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同时存在不同的约束条件</a:t>
            </a:r>
            <a:r>
              <a:rPr lang="en-US" altLang="zh-CN" b="0" i="0" dirty="0">
                <a:solidFill>
                  <a:srgbClr val="121212"/>
                </a:solidFill>
                <a:effectLst/>
                <a:latin typeface="-apple-system"/>
              </a:rPr>
              <a:t>:</a:t>
            </a:r>
            <a:r>
              <a:rPr lang="zh-CN" altLang="en-US" b="0" i="0" dirty="0">
                <a:solidFill>
                  <a:srgbClr val="121212"/>
                </a:solidFill>
                <a:effectLst/>
                <a:latin typeface="-apple-system"/>
              </a:rPr>
              <a:t>初值，边值，混合；</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7EEC51B-2F07-44AA-8C73-76997C3BDDE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要解决问题</a:t>
            </a:r>
            <a:r>
              <a:rPr lang="en-US" altLang="zh-CN" b="0" i="0" dirty="0">
                <a:solidFill>
                  <a:srgbClr val="121212"/>
                </a:solidFill>
                <a:effectLst/>
                <a:latin typeface="-apple-system"/>
              </a:rPr>
              <a:t>2</a:t>
            </a:r>
            <a:r>
              <a:rPr lang="zh-CN" altLang="en-US" b="0" i="0" dirty="0">
                <a:solidFill>
                  <a:srgbClr val="121212"/>
                </a:solidFill>
                <a:effectLst/>
                <a:latin typeface="-apple-system"/>
              </a:rPr>
              <a:t>。。这么个</a:t>
            </a:r>
            <a:r>
              <a:rPr lang="zh-CN" altLang="en-US" b="1" i="0" dirty="0">
                <a:solidFill>
                  <a:srgbClr val="121212"/>
                </a:solidFill>
                <a:effectLst/>
                <a:latin typeface="-apple-system"/>
              </a:rPr>
              <a:t>物理问题</a:t>
            </a:r>
            <a:r>
              <a:rPr lang="zh-CN" altLang="en-US" b="0" i="0" dirty="0">
                <a:solidFill>
                  <a:srgbClr val="121212"/>
                </a:solidFill>
                <a:effectLst/>
                <a:latin typeface="-apple-system"/>
              </a:rPr>
              <a:t>。要抓住</a:t>
            </a:r>
            <a:r>
              <a:rPr lang="zh-CN" altLang="en-US" b="1" i="0" dirty="0">
                <a:solidFill>
                  <a:srgbClr val="121212"/>
                </a:solidFill>
                <a:effectLst/>
                <a:latin typeface="-apple-system"/>
              </a:rPr>
              <a:t>主要</a:t>
            </a:r>
            <a:r>
              <a:rPr lang="zh-CN" altLang="en-US" b="0" i="0" dirty="0">
                <a:solidFill>
                  <a:srgbClr val="121212"/>
                </a:solidFill>
                <a:effectLst/>
                <a:latin typeface="-apple-system"/>
              </a:rPr>
              <a:t>矛盾，再考虑</a:t>
            </a:r>
            <a:r>
              <a:rPr lang="zh-CN" altLang="en-US" b="1" i="0" dirty="0">
                <a:solidFill>
                  <a:srgbClr val="121212"/>
                </a:solidFill>
                <a:effectLst/>
                <a:latin typeface="-apple-system"/>
              </a:rPr>
              <a:t>次要</a:t>
            </a:r>
            <a:r>
              <a:rPr lang="zh-CN" altLang="en-US" b="0" i="0" dirty="0">
                <a:solidFill>
                  <a:srgbClr val="121212"/>
                </a:solidFill>
                <a:effectLst/>
                <a:latin typeface="-apple-system"/>
              </a:rPr>
              <a:t>因素，从而把握物理过程的</a:t>
            </a:r>
            <a:r>
              <a:rPr lang="zh-CN" altLang="en-US" b="1" i="0" dirty="0">
                <a:solidFill>
                  <a:srgbClr val="121212"/>
                </a:solidFill>
                <a:effectLst/>
                <a:latin typeface="-apple-system"/>
              </a:rPr>
              <a:t>演化规律</a:t>
            </a:r>
            <a:r>
              <a:rPr lang="zh-CN" altLang="en-US" b="0" i="0" dirty="0">
                <a:solidFill>
                  <a:srgbClr val="121212"/>
                </a:solidFill>
                <a:effectLst/>
                <a:latin typeface="-apple-system"/>
              </a:rPr>
              <a:t>。因而找到了</a:t>
            </a:r>
            <a:r>
              <a:rPr lang="zh-CN" altLang="en-US" b="1" i="0" dirty="0">
                <a:solidFill>
                  <a:srgbClr val="121212"/>
                </a:solidFill>
                <a:effectLst/>
                <a:latin typeface="-apple-system"/>
              </a:rPr>
              <a:t>摄动法</a:t>
            </a:r>
            <a:r>
              <a:rPr lang="zh-CN" altLang="en-US" b="0" i="0" dirty="0">
                <a:solidFill>
                  <a:srgbClr val="121212"/>
                </a:solidFill>
                <a:effectLst/>
                <a:latin typeface="-apple-system"/>
              </a:rPr>
              <a:t>这种方法，在 </a:t>
            </a:r>
            <a:r>
              <a:rPr lang="zh-CN" altLang="en-US" b="1" i="0" dirty="0">
                <a:solidFill>
                  <a:srgbClr val="121212"/>
                </a:solidFill>
                <a:effectLst/>
                <a:latin typeface="-apple-system"/>
              </a:rPr>
              <a:t>小参数 </a:t>
            </a:r>
            <a:r>
              <a:rPr lang="zh-CN" altLang="en-US" b="0" i="0" dirty="0">
                <a:solidFill>
                  <a:srgbClr val="121212"/>
                </a:solidFill>
                <a:effectLst/>
                <a:latin typeface="-apple-system"/>
              </a:rPr>
              <a:t>取值很小时，能给出较好的</a:t>
            </a:r>
            <a:r>
              <a:rPr lang="zh-CN" altLang="en-US" b="1" i="0" dirty="0">
                <a:solidFill>
                  <a:srgbClr val="121212"/>
                </a:solidFill>
                <a:effectLst/>
                <a:latin typeface="-apple-system"/>
              </a:rPr>
              <a:t>近似解</a:t>
            </a:r>
            <a:r>
              <a:rPr lang="zh-CN" altLang="en-US" b="0" i="0" dirty="0">
                <a:solidFill>
                  <a:srgbClr val="121212"/>
                </a:solidFill>
                <a:effectLst/>
                <a:latin typeface="-apple-system"/>
              </a:rPr>
              <a:t>；但当 </a:t>
            </a:r>
            <a:r>
              <a:rPr lang="zh-CN" altLang="en-US" b="1" i="0" dirty="0">
                <a:solidFill>
                  <a:srgbClr val="121212"/>
                </a:solidFill>
                <a:effectLst/>
                <a:latin typeface="-apple-system"/>
              </a:rPr>
              <a:t>小参数 </a:t>
            </a:r>
            <a:r>
              <a:rPr lang="zh-CN" altLang="en-US" b="0" i="0" dirty="0">
                <a:solidFill>
                  <a:srgbClr val="121212"/>
                </a:solidFill>
                <a:effectLst/>
                <a:latin typeface="-apple-system"/>
              </a:rPr>
              <a:t>变大时，</a:t>
            </a:r>
            <a:r>
              <a:rPr lang="zh-CN" altLang="en-US" b="1" i="0" dirty="0">
                <a:solidFill>
                  <a:srgbClr val="121212"/>
                </a:solidFill>
                <a:effectLst/>
                <a:latin typeface="-apple-system"/>
              </a:rPr>
              <a:t>误差</a:t>
            </a:r>
            <a:r>
              <a:rPr lang="zh-CN" altLang="en-US" b="0" i="0" dirty="0">
                <a:solidFill>
                  <a:srgbClr val="121212"/>
                </a:solidFill>
                <a:effectLst/>
                <a:latin typeface="-apple-system"/>
              </a:rPr>
              <a:t>也越来越大。</a:t>
            </a:r>
            <a:r>
              <a:rPr lang="en-US" altLang="zh-CN" b="0" i="0" dirty="0">
                <a:solidFill>
                  <a:srgbClr val="121212"/>
                </a:solidFill>
                <a:effectLst/>
                <a:latin typeface="-apple-system"/>
              </a:rPr>
              <a:t>PINN</a:t>
            </a:r>
            <a:r>
              <a:rPr lang="zh-CN" altLang="en-US" b="0" i="0" dirty="0">
                <a:solidFill>
                  <a:srgbClr val="121212"/>
                </a:solidFill>
                <a:effectLst/>
                <a:latin typeface="-apple-system"/>
              </a:rPr>
              <a:t>对</a:t>
            </a:r>
            <a:r>
              <a:rPr lang="zh-CN" altLang="en-US" b="1" i="0" dirty="0">
                <a:solidFill>
                  <a:srgbClr val="121212"/>
                </a:solidFill>
                <a:effectLst/>
                <a:latin typeface="-apple-system"/>
              </a:rPr>
              <a:t>约束条件</a:t>
            </a:r>
            <a:r>
              <a:rPr lang="zh-CN" altLang="en-US" b="0" i="0" dirty="0">
                <a:solidFill>
                  <a:srgbClr val="121212"/>
                </a:solidFill>
                <a:effectLst/>
                <a:latin typeface="-apple-system"/>
              </a:rPr>
              <a:t>要求较低，对于传统数值算法不能很好处理的</a:t>
            </a:r>
            <a:r>
              <a:rPr lang="zh-CN" altLang="en-US" b="1" i="0" dirty="0">
                <a:solidFill>
                  <a:srgbClr val="121212"/>
                </a:solidFill>
                <a:effectLst/>
                <a:latin typeface="-apple-system"/>
              </a:rPr>
              <a:t>不规则边界条件</a:t>
            </a:r>
            <a:r>
              <a:rPr lang="zh-CN" altLang="en-US" b="0" i="0" dirty="0">
                <a:solidFill>
                  <a:srgbClr val="121212"/>
                </a:solidFill>
                <a:effectLst/>
                <a:latin typeface="-apple-system"/>
              </a:rPr>
              <a:t>或者</a:t>
            </a:r>
            <a:r>
              <a:rPr lang="zh-CN" altLang="en-US" b="1" i="0" dirty="0">
                <a:solidFill>
                  <a:srgbClr val="121212"/>
                </a:solidFill>
                <a:effectLst/>
                <a:latin typeface="-apple-system"/>
              </a:rPr>
              <a:t>约束条件不足的情况</a:t>
            </a:r>
            <a:r>
              <a:rPr lang="zh-CN" altLang="en-US" b="0" i="0" dirty="0">
                <a:solidFill>
                  <a:srgbClr val="121212"/>
                </a:solidFill>
                <a:effectLst/>
                <a:latin typeface="-apple-system"/>
              </a:rPr>
              <a:t>也能很好处理。通用性强。</a:t>
            </a:r>
            <a:r>
              <a:rPr lang="zh-CN" altLang="en-US" b="1" i="0" dirty="0">
                <a:solidFill>
                  <a:srgbClr val="121212"/>
                </a:solidFill>
                <a:effectLst/>
                <a:latin typeface="-apple-system"/>
              </a:rPr>
              <a:t>计算时间长</a:t>
            </a:r>
            <a:r>
              <a:rPr lang="zh-CN" altLang="en-US" b="0" i="0" dirty="0">
                <a:solidFill>
                  <a:srgbClr val="121212"/>
                </a:solidFill>
                <a:effectLst/>
                <a:latin typeface="-apple-system"/>
              </a:rPr>
              <a:t>，结果</a:t>
            </a:r>
            <a:r>
              <a:rPr lang="zh-CN" altLang="en-US" b="1" i="0" dirty="0">
                <a:solidFill>
                  <a:srgbClr val="121212"/>
                </a:solidFill>
                <a:effectLst/>
                <a:latin typeface="-apple-system"/>
              </a:rPr>
              <a:t>无法进行精度分析</a:t>
            </a:r>
            <a:r>
              <a:rPr lang="zh-CN" altLang="en-US" b="0" i="0" dirty="0">
                <a:solidFill>
                  <a:srgbClr val="121212"/>
                </a:solidFill>
                <a:effectLst/>
                <a:latin typeface="-apple-system"/>
              </a:rPr>
              <a:t>。</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微软雅黑" panose="020B0503020204020204" pitchFamily="34" charset="-122"/>
                <a:ea typeface="微软雅黑" panose="020B0503020204020204" pitchFamily="34" charset="-122"/>
              </a:rPr>
              <a:t>因此我们总结出，传统数值方法预测效果出现瓶颈，人工智能方法参数量巨大，训练需很大的数据集，不经济且耗时</a:t>
            </a:r>
          </a:p>
        </p:txBody>
      </p:sp>
      <p:sp>
        <p:nvSpPr>
          <p:cNvPr id="4" name="灯片编号占位符 3"/>
          <p:cNvSpPr>
            <a:spLocks noGrp="1"/>
          </p:cNvSpPr>
          <p:nvPr>
            <p:ph type="sldNum" sz="quarter" idx="5"/>
          </p:nvPr>
        </p:nvSpPr>
        <p:spPr/>
        <p:txBody>
          <a:bodyPr/>
          <a:lstStyle/>
          <a:p>
            <a:fld id="{F7EEC51B-2F07-44AA-8C73-76997C3BDDE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至此，总结得到本课题的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个科学问题。本课题的核</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心技术问题：小数据集上的模型训练与数据重构；</a:t>
            </a:r>
            <a:r>
              <a:rPr lang="zh-CN" altLang="en-US" sz="1800" b="1" dirty="0"/>
              <a:t>关键科学问题：</a:t>
            </a:r>
            <a:r>
              <a:rPr lang="zh-CN" altLang="en-US" sz="1800" b="1" spc="300" dirty="0">
                <a:solidFill>
                  <a:srgbClr val="002060"/>
                </a:solidFill>
                <a:latin typeface="微软雅黑" panose="020B0503020204020204" pitchFamily="34" charset="-122"/>
                <a:ea typeface="微软雅黑" panose="020B0503020204020204" pitchFamily="34" charset="-122"/>
              </a:rPr>
              <a:t>数据驱动</a:t>
            </a:r>
            <a:r>
              <a:rPr lang="zh-CN" altLang="en-US" sz="1800" b="1" spc="300" dirty="0">
                <a:solidFill>
                  <a:schemeClr val="tx1"/>
                </a:solidFill>
                <a:latin typeface="微软雅黑" panose="020B0503020204020204" pitchFamily="34" charset="-122"/>
                <a:ea typeface="微软雅黑" panose="020B0503020204020204" pitchFamily="34" charset="-122"/>
              </a:rPr>
              <a:t>的</a:t>
            </a:r>
            <a:r>
              <a:rPr lang="zh-CN" altLang="en-US" sz="1800" b="1" spc="300" dirty="0">
                <a:solidFill>
                  <a:srgbClr val="002060"/>
                </a:solidFill>
                <a:latin typeface="微软雅黑" panose="020B0503020204020204" pitchFamily="34" charset="-122"/>
                <a:ea typeface="微软雅黑" panose="020B0503020204020204" pitchFamily="34" charset="-122"/>
              </a:rPr>
              <a:t>小数据集</a:t>
            </a:r>
            <a:r>
              <a:rPr lang="zh-CN" altLang="en-US" sz="1800" b="1" spc="300" dirty="0">
                <a:solidFill>
                  <a:schemeClr val="tx1"/>
                </a:solidFill>
                <a:latin typeface="微软雅黑" panose="020B0503020204020204" pitchFamily="34" charset="-122"/>
                <a:ea typeface="微软雅黑" panose="020B0503020204020204" pitchFamily="34" charset="-122"/>
              </a:rPr>
              <a:t>气象系统</a:t>
            </a:r>
            <a:r>
              <a:rPr lang="zh-CN" altLang="en-US" sz="1800" b="1" spc="300" dirty="0">
                <a:solidFill>
                  <a:srgbClr val="002060"/>
                </a:solidFill>
                <a:latin typeface="微软雅黑" panose="020B0503020204020204" pitchFamily="34" charset="-122"/>
                <a:ea typeface="微软雅黑" panose="020B0503020204020204" pitchFamily="34" charset="-122"/>
              </a:rPr>
              <a:t>重构与特征提取</a:t>
            </a:r>
            <a:r>
              <a:rPr lang="zh-CN" altLang="en-US" sz="1800" b="1" spc="300" dirty="0">
                <a:solidFill>
                  <a:schemeClr val="tx1"/>
                </a:solidFill>
                <a:latin typeface="微软雅黑" panose="020B0503020204020204" pitchFamily="34" charset="-122"/>
                <a:ea typeface="微软雅黑" panose="020B0503020204020204" pitchFamily="34" charset="-122"/>
              </a:rPr>
              <a:t>及</a:t>
            </a:r>
            <a:r>
              <a:rPr lang="zh-CN" altLang="en-US" sz="1800" b="1" spc="300" dirty="0">
                <a:solidFill>
                  <a:srgbClr val="002060"/>
                </a:solidFill>
                <a:latin typeface="微软雅黑" panose="020B0503020204020204" pitchFamily="34" charset="-122"/>
                <a:ea typeface="微软雅黑" panose="020B0503020204020204" pitchFamily="34" charset="-122"/>
              </a:rPr>
              <a:t>气温预测</a:t>
            </a:r>
            <a:endParaRPr lang="en-US" altLang="zh-CN" sz="1800" b="1" dirty="0">
              <a:solidFill>
                <a:srgbClr val="002060"/>
              </a:solidFill>
              <a:latin typeface="Times New Roman" panose="02020603050405020304" pitchFamily="18" charset="0"/>
              <a:ea typeface="微软雅黑" panose="020B0503020204020204" pitchFamily="34" charset="-122"/>
            </a:endParaRPr>
          </a:p>
          <a:p>
            <a:pPr marL="0" marR="0" lvl="0" indent="266700" algn="just" defTabSz="914400" rtl="0" eaLnBrk="1" fontAlgn="auto" latinLnBrk="0" hangingPunct="1">
              <a:lnSpc>
                <a:spcPct val="100000"/>
              </a:lnSpc>
              <a:spcBef>
                <a:spcPts val="0"/>
              </a:spcBef>
              <a:spcAft>
                <a:spcPts val="0"/>
              </a:spcAft>
              <a:buClrTx/>
              <a:buSzTx/>
              <a:buFontTx/>
              <a:buNone/>
              <a:tabLst/>
              <a:defRPr/>
            </a:pPr>
            <a:endParaRPr lang="zh-CN" altLang="en-US" sz="1800" b="1" dirty="0"/>
          </a:p>
          <a:p>
            <a:pPr marL="0" marR="0" lvl="0" indent="266700" algn="just"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FF2869A-54DD-4952-AAF5-CD6CB9D04E1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t>6/12/2023</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t>6/12/2023</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1.png"/><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6.xml"/><Relationship Id="rId9"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image" Target="../media/image81.jpe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86.jpe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3.jpeg"/><Relationship Id="rId4" Type="http://schemas.openxmlformats.org/officeDocument/2006/relationships/image" Target="../media/image87.jpe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image" Target="../media/image9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png"/><Relationship Id="rId5" Type="http://schemas.openxmlformats.org/officeDocument/2006/relationships/image" Target="../media/image103.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22.xml"/><Relationship Id="rId7"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40.xml"/><Relationship Id="rId5" Type="http://schemas.openxmlformats.org/officeDocument/2006/relationships/slideLayout" Target="../slideLayouts/slideLayout6.xml"/><Relationship Id="rId4" Type="http://schemas.openxmlformats.org/officeDocument/2006/relationships/tags" Target="../tags/tag23.xml"/><Relationship Id="rId9"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41.xml"/><Relationship Id="rId7" Type="http://schemas.openxmlformats.org/officeDocument/2006/relationships/image" Target="../media/image108.png"/><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png"/><Relationship Id="rId9"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25.xml"/><Relationship Id="rId5" Type="http://schemas.openxmlformats.org/officeDocument/2006/relationships/image" Target="../media/image111.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28.xml"/><Relationship Id="rId7" Type="http://schemas.openxmlformats.org/officeDocument/2006/relationships/image" Target="../media/image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43.xml"/><Relationship Id="rId11" Type="http://schemas.openxmlformats.org/officeDocument/2006/relationships/image" Target="../media/image115.png"/><Relationship Id="rId5" Type="http://schemas.openxmlformats.org/officeDocument/2006/relationships/slideLayout" Target="../slideLayouts/slideLayout6.xml"/><Relationship Id="rId10" Type="http://schemas.openxmlformats.org/officeDocument/2006/relationships/image" Target="../media/image114.png"/><Relationship Id="rId4" Type="http://schemas.openxmlformats.org/officeDocument/2006/relationships/tags" Target="../tags/tag29.xml"/><Relationship Id="rId9" Type="http://schemas.openxmlformats.org/officeDocument/2006/relationships/image" Target="../media/image113.png"/></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7.xml"/><Relationship Id="rId7" Type="http://schemas.openxmlformats.org/officeDocument/2006/relationships/image" Target="../media/image11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16.png"/><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8.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6.png"/><Relationship Id="rId5" Type="http://schemas.openxmlformats.org/officeDocument/2006/relationships/tags" Target="../tags/tag9.xml"/><Relationship Id="rId10" Type="http://schemas.openxmlformats.org/officeDocument/2006/relationships/image" Target="../media/image1.png"/><Relationship Id="rId4" Type="http://schemas.openxmlformats.org/officeDocument/2006/relationships/tags" Target="../tags/tag8.xml"/><Relationship Id="rId9" Type="http://schemas.openxmlformats.org/officeDocument/2006/relationships/notesSlide" Target="../notesSlides/notesSlide6.xml"/><Relationship Id="rId1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2.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506029"/>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747906"/>
            <a:ext cx="9144000" cy="2340000"/>
          </a:xfrm>
          <a:prstGeom prst="rect">
            <a:avLst/>
          </a:prstGeom>
          <a:solidFill>
            <a:srgbClr val="274279"/>
          </a:solidFill>
          <a:ln>
            <a:solidFill>
              <a:srgbClr val="2742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89337" y="2256186"/>
            <a:ext cx="8965324" cy="1323439"/>
          </a:xfrm>
          <a:prstGeom prst="rect">
            <a:avLst/>
          </a:prstGeom>
          <a:noFill/>
        </p:spPr>
        <p:txBody>
          <a:bodyPr wrap="square" rtlCol="0">
            <a:spAutoFit/>
          </a:bodyPr>
          <a:lstStyle/>
          <a:p>
            <a:pPr algn="ctr"/>
            <a:r>
              <a:rPr lang="zh-CN" altLang="en-US" sz="4000" b="1" spc="300" dirty="0">
                <a:solidFill>
                  <a:schemeClr val="bg1"/>
                </a:solidFill>
                <a:latin typeface="微软雅黑" panose="020B0503020204020204" pitchFamily="34" charset="-122"/>
                <a:ea typeface="微软雅黑" panose="020B0503020204020204" pitchFamily="34" charset="-122"/>
              </a:rPr>
              <a:t>基于扩展动态模式分解的小数据集多传感器融合气象数据重构及气温预测</a:t>
            </a:r>
            <a:endParaRPr lang="en-US" altLang="zh-CN" sz="4000" b="1"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1F3BB86-A88C-4580-A4D4-54262625F436}"/>
              </a:ext>
            </a:extLst>
          </p:cNvPr>
          <p:cNvGrpSpPr/>
          <p:nvPr/>
        </p:nvGrpSpPr>
        <p:grpSpPr>
          <a:xfrm>
            <a:off x="1407471" y="4341322"/>
            <a:ext cx="6329056" cy="1689052"/>
            <a:chOff x="926732" y="4343631"/>
            <a:chExt cx="6329056" cy="1689052"/>
          </a:xfrm>
        </p:grpSpPr>
        <p:sp>
          <p:nvSpPr>
            <p:cNvPr id="23" name="矩形 22"/>
            <p:cNvSpPr/>
            <p:nvPr/>
          </p:nvSpPr>
          <p:spPr>
            <a:xfrm>
              <a:off x="926732" y="4988131"/>
              <a:ext cx="1357313" cy="400052"/>
            </a:xfrm>
            <a:prstGeom prst="rect">
              <a:avLst/>
            </a:prstGeom>
            <a:solidFill>
              <a:srgbClr val="27427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汇报人</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435631" y="4343631"/>
              <a:ext cx="4820157" cy="1689052"/>
            </a:xfrm>
            <a:prstGeom prst="rect">
              <a:avLst/>
            </a:prstGeom>
            <a:noFill/>
          </p:spPr>
          <p:txBody>
            <a:bodyPr wrap="square" rtlCol="0">
              <a:spAutoFit/>
            </a:bodyPr>
            <a:lstStyle/>
            <a:p>
              <a:pPr>
                <a:lnSpc>
                  <a:spcPct val="150000"/>
                </a:lnSpc>
              </a:pPr>
              <a:r>
                <a:rPr lang="zh-CN" altLang="en-US" sz="2400" b="1" spc="300" dirty="0">
                  <a:latin typeface="微软雅黑" panose="020B0503020204020204" pitchFamily="34" charset="-122"/>
                  <a:ea typeface="微软雅黑" panose="020B0503020204020204" pitchFamily="34" charset="-122"/>
                </a:rPr>
                <a:t>曹天成    航空航天与力学学院</a:t>
              </a:r>
              <a:endParaRPr lang="en-US" altLang="zh-CN" sz="2400" b="1" spc="300" dirty="0">
                <a:latin typeface="微软雅黑" panose="020B0503020204020204" pitchFamily="34" charset="-122"/>
                <a:ea typeface="微软雅黑" panose="020B0503020204020204" pitchFamily="34" charset="-122"/>
              </a:endParaRPr>
            </a:p>
            <a:p>
              <a:pPr>
                <a:lnSpc>
                  <a:spcPct val="150000"/>
                </a:lnSpc>
              </a:pPr>
              <a:r>
                <a:rPr lang="zh-CN" altLang="en-US" sz="2400" b="1" spc="300" dirty="0">
                  <a:latin typeface="微软雅黑" panose="020B0503020204020204" pitchFamily="34" charset="-122"/>
                  <a:ea typeface="微软雅黑" panose="020B0503020204020204" pitchFamily="34" charset="-122"/>
                </a:rPr>
                <a:t>朱小敏    环境科学与工程学院</a:t>
              </a:r>
              <a:endParaRPr lang="en-US" altLang="zh-CN" sz="2400" b="1" spc="300" dirty="0">
                <a:latin typeface="微软雅黑" panose="020B0503020204020204" pitchFamily="34" charset="-122"/>
                <a:ea typeface="微软雅黑" panose="020B0503020204020204" pitchFamily="34" charset="-122"/>
              </a:endParaRPr>
            </a:p>
            <a:p>
              <a:pPr>
                <a:lnSpc>
                  <a:spcPct val="150000"/>
                </a:lnSpc>
              </a:pPr>
              <a:r>
                <a:rPr lang="zh-CN" altLang="en-US" sz="2400" b="1" spc="300" dirty="0">
                  <a:latin typeface="微软雅黑" panose="020B0503020204020204" pitchFamily="34" charset="-122"/>
                  <a:ea typeface="微软雅黑" panose="020B0503020204020204" pitchFamily="34" charset="-122"/>
                </a:rPr>
                <a:t>王佩瑶    环境科学与工程学院</a:t>
              </a:r>
              <a:endParaRPr lang="zh-HK" altLang="en-US" sz="2400" b="1" spc="300" dirty="0">
                <a:latin typeface="微软雅黑" panose="020B0503020204020204" pitchFamily="34" charset="-122"/>
                <a:ea typeface="微软雅黑" panose="020B0503020204020204" pitchFamily="34" charset="-122"/>
              </a:endParaRPr>
            </a:p>
          </p:txBody>
        </p:sp>
      </p:grpSp>
      <p:pic>
        <p:nvPicPr>
          <p:cNvPr id="2" name="图片 1" descr="无背景logo橙黄"/>
          <p:cNvPicPr>
            <a:picLocks noChangeAspect="1"/>
          </p:cNvPicPr>
          <p:nvPr/>
        </p:nvPicPr>
        <p:blipFill>
          <a:blip r:embed="rId3">
            <a:duotone>
              <a:prstClr val="black"/>
              <a:schemeClr val="accent1">
                <a:tint val="45000"/>
                <a:satMod val="400000"/>
              </a:schemeClr>
            </a:duotone>
          </a:blip>
          <a:stretch>
            <a:fillRect/>
          </a:stretch>
        </p:blipFill>
        <p:spPr>
          <a:xfrm>
            <a:off x="0" y="0"/>
            <a:ext cx="3384396" cy="1719162"/>
          </a:xfrm>
          <a:prstGeom prst="rect">
            <a:avLst/>
          </a:prstGeom>
        </p:spPr>
      </p:pic>
      <p:sp>
        <p:nvSpPr>
          <p:cNvPr id="4" name="TextBox 5"/>
          <p:cNvSpPr txBox="1"/>
          <p:nvPr/>
        </p:nvSpPr>
        <p:spPr>
          <a:xfrm>
            <a:off x="5268858" y="457656"/>
            <a:ext cx="4554091" cy="461665"/>
          </a:xfrm>
          <a:prstGeom prst="rect">
            <a:avLst/>
          </a:prstGeom>
          <a:noFill/>
        </p:spPr>
        <p:txBody>
          <a:bodyPr wrap="square" rtlCol="0">
            <a:spAutoFit/>
          </a:bodyPr>
          <a:lstStyle/>
          <a:p>
            <a:pPr algn="ctr"/>
            <a:r>
              <a:rPr lang="zh-CN" altLang="en-US" sz="2400" b="1" dirty="0">
                <a:solidFill>
                  <a:srgbClr val="0A377B"/>
                </a:solidFill>
                <a:latin typeface="黑体" panose="02010609060101010101" pitchFamily="49" charset="-122"/>
                <a:ea typeface="黑体" panose="02010609060101010101" pitchFamily="49" charset="-122"/>
              </a:rPr>
              <a:t>最优化小组作业汇报</a:t>
            </a:r>
          </a:p>
        </p:txBody>
      </p:sp>
      <p:sp>
        <p:nvSpPr>
          <p:cNvPr id="6" name="文本框 5"/>
          <p:cNvSpPr txBox="1"/>
          <p:nvPr/>
        </p:nvSpPr>
        <p:spPr>
          <a:xfrm>
            <a:off x="3443665" y="6200289"/>
            <a:ext cx="2256668" cy="400110"/>
          </a:xfrm>
          <a:prstGeom prst="rect">
            <a:avLst/>
          </a:prstGeom>
          <a:noFill/>
        </p:spPr>
        <p:txBody>
          <a:bodyPr wrap="square">
            <a:spAutoFit/>
          </a:bodyPr>
          <a:lstStyle/>
          <a:p>
            <a:pPr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2023</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日</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solidFill>
                  <a:schemeClr val="bg2">
                    <a:lumMod val="90000"/>
                  </a:schemeClr>
                </a:solidFill>
                <a:latin typeface="微软雅黑" panose="020B0503020204020204" pitchFamily="34" charset="-122"/>
                <a:ea typeface="微软雅黑" panose="020B0503020204020204" pitchFamily="34" charset="-122"/>
              </a:rPr>
              <a:t>研究背景及现状</a:t>
            </a:r>
            <a:endParaRPr lang="zh-HK" altLang="en-US" sz="2400" b="1" spc="300" dirty="0">
              <a:solidFill>
                <a:schemeClr val="bg2">
                  <a:lumMod val="90000"/>
                </a:schemeClr>
              </a:solidFill>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理论介绍</a:t>
            </a: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extLst>
      <p:ext uri="{BB962C8B-B14F-4D97-AF65-F5344CB8AC3E}">
        <p14:creationId xmlns:p14="http://schemas.microsoft.com/office/powerpoint/2010/main" val="2737908606"/>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38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5681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5" name="矩形 4"/>
          <p:cNvSpPr/>
          <p:nvPr/>
        </p:nvSpPr>
        <p:spPr>
          <a:xfrm>
            <a:off x="726624" y="99607"/>
            <a:ext cx="1980029"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神经网络</a:t>
            </a:r>
          </a:p>
        </p:txBody>
      </p:sp>
      <p:sp>
        <p:nvSpPr>
          <p:cNvPr id="10" name="文本框 9"/>
          <p:cNvSpPr txBox="1"/>
          <p:nvPr/>
        </p:nvSpPr>
        <p:spPr>
          <a:xfrm>
            <a:off x="456624" y="830355"/>
            <a:ext cx="286623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神经网络</a:t>
            </a:r>
          </a:p>
        </p:txBody>
      </p:sp>
      <p:pic>
        <p:nvPicPr>
          <p:cNvPr id="9" name="图片 8" descr="无背景logo橙黄"/>
          <p:cNvPicPr>
            <a:picLocks noChangeAspect="1"/>
          </p:cNvPicPr>
          <p:nvPr/>
        </p:nvPicPr>
        <p:blipFill>
          <a:blip r:embed="rId3">
            <a:biLevel thresh="25000"/>
          </a:blip>
          <a:stretch>
            <a:fillRect/>
          </a:stretch>
        </p:blipFill>
        <p:spPr>
          <a:xfrm>
            <a:off x="6890705" y="-240357"/>
            <a:ext cx="2253091" cy="1144496"/>
          </a:xfrm>
          <a:prstGeom prst="rect">
            <a:avLst/>
          </a:prstGeom>
        </p:spPr>
      </p:pic>
      <p:pic>
        <p:nvPicPr>
          <p:cNvPr id="2" name="图片 1"/>
          <p:cNvPicPr>
            <a:picLocks noChangeAspect="1"/>
          </p:cNvPicPr>
          <p:nvPr/>
        </p:nvPicPr>
        <p:blipFill>
          <a:blip r:embed="rId4"/>
          <a:stretch>
            <a:fillRect/>
          </a:stretch>
        </p:blipFill>
        <p:spPr>
          <a:xfrm>
            <a:off x="1615189" y="1553804"/>
            <a:ext cx="6544761" cy="3351369"/>
          </a:xfrm>
          <a:prstGeom prst="rect">
            <a:avLst/>
          </a:prstGeom>
        </p:spPr>
      </p:pic>
      <p:sp>
        <p:nvSpPr>
          <p:cNvPr id="18" name="文本框 17"/>
          <p:cNvSpPr txBox="1"/>
          <p:nvPr/>
        </p:nvSpPr>
        <p:spPr>
          <a:xfrm>
            <a:off x="3694940" y="5774553"/>
            <a:ext cx="175412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真实的神经元</a:t>
            </a:r>
            <a:endParaRPr lang="zh-CN" altLang="en-US" sz="2000" dirty="0"/>
          </a:p>
        </p:txBody>
      </p:sp>
      <p:sp>
        <p:nvSpPr>
          <p:cNvPr id="21" name="对话气泡: 圆角矩形 20"/>
          <p:cNvSpPr/>
          <p:nvPr/>
        </p:nvSpPr>
        <p:spPr>
          <a:xfrm>
            <a:off x="913474" y="1847147"/>
            <a:ext cx="1155778" cy="569482"/>
          </a:xfrm>
          <a:prstGeom prst="wedgeRoundRectCallout">
            <a:avLst>
              <a:gd name="adj1" fmla="val 95596"/>
              <a:gd name="adj2" fmla="val 83999"/>
              <a:gd name="adj3" fmla="val 16667"/>
            </a:avLst>
          </a:prstGeom>
          <a:solidFill>
            <a:srgbClr val="00206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输入</a:t>
            </a:r>
          </a:p>
        </p:txBody>
      </p:sp>
      <p:sp>
        <p:nvSpPr>
          <p:cNvPr id="22" name="对话气泡: 圆角矩形 21"/>
          <p:cNvSpPr/>
          <p:nvPr/>
        </p:nvSpPr>
        <p:spPr>
          <a:xfrm>
            <a:off x="913474" y="3979232"/>
            <a:ext cx="1065554" cy="569482"/>
          </a:xfrm>
          <a:prstGeom prst="wedgeRoundRectCallout">
            <a:avLst>
              <a:gd name="adj1" fmla="val 177531"/>
              <a:gd name="adj2" fmla="val -96208"/>
              <a:gd name="adj3" fmla="val 16667"/>
            </a:avLst>
          </a:prstGeom>
          <a:solidFill>
            <a:srgbClr val="00206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计算</a:t>
            </a:r>
          </a:p>
        </p:txBody>
      </p:sp>
      <p:sp>
        <p:nvSpPr>
          <p:cNvPr id="23" name="对话气泡: 圆角矩形 22"/>
          <p:cNvSpPr/>
          <p:nvPr/>
        </p:nvSpPr>
        <p:spPr>
          <a:xfrm>
            <a:off x="2465297" y="4967077"/>
            <a:ext cx="1203189" cy="586516"/>
          </a:xfrm>
          <a:prstGeom prst="wedgeRoundRectCallout">
            <a:avLst>
              <a:gd name="adj1" fmla="val 71721"/>
              <a:gd name="adj2" fmla="val -299003"/>
              <a:gd name="adj3" fmla="val 16667"/>
            </a:avLst>
          </a:prstGeom>
          <a:solidFill>
            <a:srgbClr val="00206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输出</a:t>
            </a:r>
          </a:p>
        </p:txBody>
      </p:sp>
      <p:sp>
        <p:nvSpPr>
          <p:cNvPr id="24" name="对话气泡: 圆角矩形 23"/>
          <p:cNvSpPr/>
          <p:nvPr/>
        </p:nvSpPr>
        <p:spPr>
          <a:xfrm>
            <a:off x="5686203" y="4998431"/>
            <a:ext cx="2312753" cy="586516"/>
          </a:xfrm>
          <a:prstGeom prst="wedgeRoundRectCallout">
            <a:avLst>
              <a:gd name="adj1" fmla="val -56800"/>
              <a:gd name="adj2" fmla="val -270230"/>
              <a:gd name="adj3" fmla="val 16667"/>
            </a:avLst>
          </a:prstGeom>
          <a:solidFill>
            <a:srgbClr val="00206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输出到下一层</a:t>
            </a:r>
          </a:p>
        </p:txBody>
      </p:sp>
      <p:sp>
        <p:nvSpPr>
          <p:cNvPr id="6"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11</a:t>
            </a:fld>
            <a:endParaRPr lang="zh-CN" altLang="en-US" dirty="0"/>
          </a:p>
        </p:txBody>
      </p:sp>
    </p:spTree>
    <p:extLst>
      <p:ext uri="{BB962C8B-B14F-4D97-AF65-F5344CB8AC3E}">
        <p14:creationId xmlns:p14="http://schemas.microsoft.com/office/powerpoint/2010/main" val="2077666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036276" y="1565298"/>
            <a:ext cx="5107724" cy="4690187"/>
            <a:chOff x="416941" y="1368443"/>
            <a:chExt cx="6478209" cy="5265609"/>
          </a:xfrm>
        </p:grpSpPr>
        <p:pic>
          <p:nvPicPr>
            <p:cNvPr id="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095"/>
            <a:stretch>
              <a:fillRect/>
            </a:stretch>
          </p:blipFill>
          <p:spPr bwMode="auto">
            <a:xfrm>
              <a:off x="416941" y="1368443"/>
              <a:ext cx="6353464" cy="5265609"/>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4898185" y="6359625"/>
              <a:ext cx="1996965" cy="243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776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6443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5" name="矩形 4"/>
          <p:cNvSpPr/>
          <p:nvPr/>
        </p:nvSpPr>
        <p:spPr>
          <a:xfrm>
            <a:off x="726624" y="107227"/>
            <a:ext cx="2253091"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神经网络模型</a:t>
            </a:r>
          </a:p>
        </p:txBody>
      </p:sp>
      <p:sp>
        <p:nvSpPr>
          <p:cNvPr id="10" name="文本框 9"/>
          <p:cNvSpPr txBox="1"/>
          <p:nvPr/>
        </p:nvSpPr>
        <p:spPr>
          <a:xfrm>
            <a:off x="310799" y="848002"/>
            <a:ext cx="2866230"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a:solidFill>
                  <a:srgbClr val="002060"/>
                </a:solidFill>
                <a:latin typeface="微软雅黑" panose="020B0503020204020204" pitchFamily="34" charset="-122"/>
                <a:ea typeface="微软雅黑" panose="020B0503020204020204" pitchFamily="34" charset="-122"/>
              </a:rPr>
              <a:t>M-P</a:t>
            </a:r>
            <a:r>
              <a:rPr lang="zh-CN" altLang="en-US" sz="2400" b="1" dirty="0">
                <a:solidFill>
                  <a:srgbClr val="002060"/>
                </a:solidFill>
                <a:latin typeface="微软雅黑" panose="020B0503020204020204" pitchFamily="34" charset="-122"/>
                <a:ea typeface="微软雅黑" panose="020B0503020204020204" pitchFamily="34" charset="-122"/>
              </a:rPr>
              <a:t>神经元模型</a:t>
            </a:r>
          </a:p>
        </p:txBody>
      </p:sp>
      <p:pic>
        <p:nvPicPr>
          <p:cNvPr id="9" name="图片 8" descr="无背景logo橙黄"/>
          <p:cNvPicPr>
            <a:picLocks noChangeAspect="1"/>
          </p:cNvPicPr>
          <p:nvPr/>
        </p:nvPicPr>
        <p:blipFill>
          <a:blip r:embed="rId4">
            <a:biLevel thresh="25000"/>
          </a:blip>
          <a:stretch>
            <a:fillRect/>
          </a:stretch>
        </p:blipFill>
        <p:spPr>
          <a:xfrm>
            <a:off x="6890705" y="-241627"/>
            <a:ext cx="2253091" cy="1144496"/>
          </a:xfrm>
          <a:prstGeom prst="rect">
            <a:avLst/>
          </a:prstGeom>
        </p:spPr>
      </p:pic>
      <p:grpSp>
        <p:nvGrpSpPr>
          <p:cNvPr id="20" name="组合 19"/>
          <p:cNvGrpSpPr/>
          <p:nvPr/>
        </p:nvGrpSpPr>
        <p:grpSpPr>
          <a:xfrm>
            <a:off x="93007" y="1565298"/>
            <a:ext cx="4888895" cy="4445749"/>
            <a:chOff x="401837" y="1457497"/>
            <a:chExt cx="7905750" cy="4476750"/>
          </a:xfrm>
        </p:grpSpPr>
        <p:pic>
          <p:nvPicPr>
            <p:cNvPr id="1030" name="Picture 6" descr="这里写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37" y="1457497"/>
              <a:ext cx="7905750" cy="447675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5343459" y="5614826"/>
              <a:ext cx="2964128" cy="2936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981902" y="846941"/>
            <a:ext cx="378823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多层</a:t>
            </a:r>
            <a:r>
              <a:rPr lang="en-US" altLang="zh-CN" sz="2400" b="1" dirty="0">
                <a:solidFill>
                  <a:srgbClr val="002060"/>
                </a:solidFill>
                <a:latin typeface="微软雅黑" panose="020B0503020204020204" pitchFamily="34" charset="-122"/>
                <a:ea typeface="微软雅黑" panose="020B0503020204020204" pitchFamily="34" charset="-122"/>
              </a:rPr>
              <a:t>MLP</a:t>
            </a:r>
            <a:r>
              <a:rPr lang="zh-CN" altLang="en-US" sz="2400" b="1" dirty="0">
                <a:solidFill>
                  <a:srgbClr val="002060"/>
                </a:solidFill>
                <a:latin typeface="微软雅黑" panose="020B0503020204020204" pitchFamily="34" charset="-122"/>
                <a:ea typeface="微软雅黑" panose="020B0503020204020204" pitchFamily="34" charset="-122"/>
              </a:rPr>
              <a:t>神经网络</a:t>
            </a: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12</a:t>
            </a:fld>
            <a:endParaRPr lang="zh-CN" altLang="en-US" dirty="0"/>
          </a:p>
        </p:txBody>
      </p:sp>
    </p:spTree>
    <p:extLst>
      <p:ext uri="{BB962C8B-B14F-4D97-AF65-F5344CB8AC3E}">
        <p14:creationId xmlns:p14="http://schemas.microsoft.com/office/powerpoint/2010/main" val="115251775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p:cNvSpPr/>
          <p:nvPr/>
        </p:nvSpPr>
        <p:spPr>
          <a:xfrm>
            <a:off x="218461" y="5647200"/>
            <a:ext cx="8809628" cy="797830"/>
          </a:xfrm>
          <a:prstGeom prst="roundRect">
            <a:avLst/>
          </a:prstGeom>
          <a:solidFill>
            <a:schemeClr val="bg1">
              <a:lumMod val="85000"/>
              <a:alpha val="30000"/>
            </a:schemeClr>
          </a:solidFill>
          <a:ln w="19050">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635496" y="1304973"/>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4800" b="1" dirty="0">
                <a:solidFill>
                  <a:srgbClr val="002060"/>
                </a:solidFill>
                <a:latin typeface="微软雅黑" panose="020B0503020204020204" pitchFamily="34" charset="-122"/>
                <a:ea typeface="微软雅黑" panose="020B0503020204020204" pitchFamily="34" charset="-122"/>
              </a:rPr>
              <a:t>RNN</a:t>
            </a:r>
          </a:p>
        </p:txBody>
      </p:sp>
      <p:sp>
        <p:nvSpPr>
          <p:cNvPr id="39" name="矩形 38"/>
          <p:cNvSpPr/>
          <p:nvPr/>
        </p:nvSpPr>
        <p:spPr>
          <a:xfrm>
            <a:off x="310799" y="5710678"/>
            <a:ext cx="8624953" cy="707886"/>
          </a:xfrm>
          <a:prstGeom prst="rect">
            <a:avLst/>
          </a:prstGeom>
        </p:spPr>
        <p:txBody>
          <a:bodyPr wrap="square">
            <a:spAutoFit/>
          </a:bodyPr>
          <a:lstStyle/>
          <a:p>
            <a:pPr lvl="0" algn="just"/>
            <a:r>
              <a:rPr lang="en-US" altLang="zh-CN" sz="2000" b="0" i="0" dirty="0">
                <a:effectLst/>
                <a:latin typeface="Times New Roman" panose="02020603050405020304" pitchFamily="18" charset="0"/>
                <a:ea typeface="黑体" panose="02010609060101010101" pitchFamily="49" charset="-122"/>
              </a:rPr>
              <a:t>RNN</a:t>
            </a:r>
            <a:r>
              <a:rPr lang="zh-CN" altLang="en-US" sz="2000" b="0" i="0" dirty="0">
                <a:effectLst/>
                <a:latin typeface="Times New Roman" panose="02020603050405020304" pitchFamily="18" charset="0"/>
                <a:ea typeface="黑体" panose="02010609060101010101" pitchFamily="49" charset="-122"/>
              </a:rPr>
              <a:t>在传统神经网络基础上加了类似</a:t>
            </a:r>
            <a:r>
              <a:rPr lang="zh-CN" altLang="en-US" sz="2000" b="1" i="0" dirty="0">
                <a:solidFill>
                  <a:srgbClr val="002060"/>
                </a:solidFill>
                <a:effectLst/>
                <a:latin typeface="Times New Roman" panose="02020603050405020304" pitchFamily="18" charset="0"/>
                <a:ea typeface="黑体" panose="02010609060101010101" pitchFamily="49" charset="-122"/>
              </a:rPr>
              <a:t>延时器</a:t>
            </a:r>
            <a:r>
              <a:rPr lang="zh-CN" altLang="en-US" sz="2000" b="0" i="0" dirty="0">
                <a:effectLst/>
                <a:latin typeface="Times New Roman" panose="02020603050405020304" pitchFamily="18" charset="0"/>
                <a:ea typeface="黑体" panose="02010609060101010101" pitchFamily="49" charset="-122"/>
              </a:rPr>
              <a:t>的单元，可记录上次的输出值，并带到下次的输入，以此记录最近几次的</a:t>
            </a:r>
            <a:r>
              <a:rPr lang="en-US" altLang="zh-CN" sz="2000" b="0" i="0" dirty="0">
                <a:effectLst/>
                <a:latin typeface="Times New Roman" panose="02020603050405020304" pitchFamily="18" charset="0"/>
                <a:ea typeface="黑体" panose="02010609060101010101" pitchFamily="49" charset="-122"/>
              </a:rPr>
              <a:t>V</a:t>
            </a:r>
            <a:r>
              <a:rPr lang="zh-CN" altLang="en-US" sz="2000" b="0" i="0" dirty="0">
                <a:effectLst/>
                <a:latin typeface="Times New Roman" panose="02020603050405020304" pitchFamily="18" charset="0"/>
                <a:ea typeface="黑体" panose="02010609060101010101" pitchFamily="49" charset="-122"/>
              </a:rPr>
              <a:t>，</a:t>
            </a:r>
            <a:r>
              <a:rPr lang="en-US" altLang="zh-CN" sz="2000" b="0" i="0" dirty="0">
                <a:effectLst/>
                <a:latin typeface="Times New Roman" panose="02020603050405020304" pitchFamily="18" charset="0"/>
                <a:ea typeface="黑体" panose="02010609060101010101" pitchFamily="49" charset="-122"/>
              </a:rPr>
              <a:t>RNN</a:t>
            </a:r>
            <a:r>
              <a:rPr lang="zh-CN" altLang="en-US" sz="2000" b="0" i="0" dirty="0">
                <a:effectLst/>
                <a:latin typeface="Times New Roman" panose="02020603050405020304" pitchFamily="18" charset="0"/>
                <a:ea typeface="黑体" panose="02010609060101010101" pitchFamily="49" charset="-122"/>
              </a:rPr>
              <a:t>由此具备了</a:t>
            </a:r>
            <a:r>
              <a:rPr lang="zh-CN" altLang="en-US" sz="2000" b="1" i="0" dirty="0">
                <a:solidFill>
                  <a:srgbClr val="002060"/>
                </a:solidFill>
                <a:effectLst/>
                <a:latin typeface="Times New Roman" panose="02020603050405020304" pitchFamily="18" charset="0"/>
                <a:ea typeface="黑体" panose="02010609060101010101" pitchFamily="49" charset="-122"/>
              </a:rPr>
              <a:t>短期记忆能力</a:t>
            </a:r>
            <a:r>
              <a:rPr lang="zh-CN" altLang="en-US" sz="2000" b="0" i="0" dirty="0">
                <a:solidFill>
                  <a:srgbClr val="002060"/>
                </a:solidFill>
                <a:effectLst/>
                <a:latin typeface="Times New Roman" panose="02020603050405020304" pitchFamily="18" charset="0"/>
                <a:ea typeface="黑体" panose="02010609060101010101" pitchFamily="49" charset="-122"/>
              </a:rPr>
              <a:t>。</a:t>
            </a:r>
          </a:p>
        </p:txBody>
      </p:sp>
      <p:sp>
        <p:nvSpPr>
          <p:cNvPr id="26" name="文本框 25"/>
          <p:cNvSpPr txBox="1"/>
          <p:nvPr/>
        </p:nvSpPr>
        <p:spPr>
          <a:xfrm>
            <a:off x="310799" y="766980"/>
            <a:ext cx="563805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p>
        </p:txBody>
      </p:sp>
      <p:grpSp>
        <p:nvGrpSpPr>
          <p:cNvPr id="8" name="组合 7"/>
          <p:cNvGrpSpPr/>
          <p:nvPr/>
        </p:nvGrpSpPr>
        <p:grpSpPr>
          <a:xfrm>
            <a:off x="310799" y="2006939"/>
            <a:ext cx="9022387" cy="3529091"/>
            <a:chOff x="362611" y="1975118"/>
            <a:chExt cx="8823430" cy="2941143"/>
          </a:xfrm>
        </p:grpSpPr>
        <p:pic>
          <p:nvPicPr>
            <p:cNvPr id="4102" name="Picture 6" descr="RNN和LSTM的理论推导-CSDN博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11" y="1975118"/>
              <a:ext cx="8823430" cy="29411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67825" y="4494680"/>
              <a:ext cx="2721557" cy="333452"/>
            </a:xfrm>
            <a:prstGeom prst="rect">
              <a:avLst/>
            </a:prstGeom>
            <a:noFill/>
          </p:spPr>
          <p:txBody>
            <a:bodyPr wrap="square">
              <a:spAutoFit/>
            </a:bodyPr>
            <a:lstStyle/>
            <a:p>
              <a:r>
                <a:rPr lang="en-US" altLang="zh-CN" sz="2000" b="0" i="0" dirty="0">
                  <a:effectLst/>
                  <a:latin typeface="-apple-system"/>
                </a:rPr>
                <a:t>RNN</a:t>
              </a:r>
              <a:r>
                <a:rPr lang="zh-CN" altLang="en-US" sz="2000" b="0" i="0" dirty="0">
                  <a:effectLst/>
                  <a:latin typeface="-apple-system"/>
                </a:rPr>
                <a:t>网络</a:t>
              </a:r>
              <a:r>
                <a:rPr lang="zh-CN" altLang="en-US" sz="2000" b="1" i="0" dirty="0">
                  <a:effectLst/>
                  <a:latin typeface="-apple-system"/>
                </a:rPr>
                <a:t>时序展开</a:t>
              </a:r>
              <a:r>
                <a:rPr lang="zh-CN" altLang="en-US" sz="2000" b="0" i="0" dirty="0">
                  <a:effectLst/>
                  <a:latin typeface="-apple-system"/>
                </a:rPr>
                <a:t>形式</a:t>
              </a:r>
              <a:endParaRPr lang="zh-CN" altLang="en-US" sz="2000" dirty="0"/>
            </a:p>
          </p:txBody>
        </p:sp>
        <p:sp>
          <p:nvSpPr>
            <p:cNvPr id="7" name="文本框 6"/>
            <p:cNvSpPr txBox="1"/>
            <p:nvPr/>
          </p:nvSpPr>
          <p:spPr>
            <a:xfrm>
              <a:off x="1559869" y="4494680"/>
              <a:ext cx="1155349" cy="333452"/>
            </a:xfrm>
            <a:prstGeom prst="rect">
              <a:avLst/>
            </a:prstGeom>
            <a:noFill/>
          </p:spPr>
          <p:txBody>
            <a:bodyPr wrap="square">
              <a:spAutoFit/>
            </a:bodyPr>
            <a:lstStyle/>
            <a:p>
              <a:r>
                <a:rPr lang="en-US" altLang="zh-CN" sz="2000" b="0" i="0" dirty="0">
                  <a:effectLst/>
                  <a:latin typeface="-apple-system"/>
                </a:rPr>
                <a:t>RNN</a:t>
              </a:r>
              <a:r>
                <a:rPr lang="zh-CN" altLang="en-US" sz="2000" b="0" i="0" dirty="0">
                  <a:effectLst/>
                  <a:latin typeface="-apple-system"/>
                </a:rPr>
                <a:t>网络</a:t>
              </a:r>
              <a:endParaRPr lang="zh-CN" altLang="en-US" sz="2000" dirty="0"/>
            </a:p>
          </p:txBody>
        </p:sp>
      </p:grpSp>
      <p:grpSp>
        <p:nvGrpSpPr>
          <p:cNvPr id="14" name="组合 13"/>
          <p:cNvGrpSpPr/>
          <p:nvPr/>
        </p:nvGrpSpPr>
        <p:grpSpPr>
          <a:xfrm>
            <a:off x="5056732" y="972822"/>
            <a:ext cx="2848304" cy="1082556"/>
            <a:chOff x="3201036" y="1368485"/>
            <a:chExt cx="2848304" cy="1082556"/>
          </a:xfrm>
        </p:grpSpPr>
        <p:sp>
          <p:nvSpPr>
            <p:cNvPr id="10" name="文本框 9"/>
            <p:cNvSpPr txBox="1"/>
            <p:nvPr/>
          </p:nvSpPr>
          <p:spPr>
            <a:xfrm>
              <a:off x="3638510" y="1912969"/>
              <a:ext cx="2366963" cy="461665"/>
            </a:xfrm>
            <a:prstGeom prst="rect">
              <a:avLst/>
            </a:prstGeom>
            <a:noFill/>
          </p:spPr>
          <p:txBody>
            <a:bodyPr wrap="square">
              <a:spAutoFit/>
            </a:bodyPr>
            <a:lstStyle/>
            <a:p>
              <a:r>
                <a:rPr lang="en-US" altLang="zh-CN" sz="2400" b="0" i="0" dirty="0">
                  <a:solidFill>
                    <a:srgbClr val="002060"/>
                  </a:solidFill>
                  <a:effectLst/>
                  <a:latin typeface="Times New Roman" panose="02020603050405020304" pitchFamily="18" charset="0"/>
                  <a:cs typeface="Times New Roman" panose="02020603050405020304" pitchFamily="18" charset="0"/>
                </a:rPr>
                <a:t>O</a:t>
              </a:r>
              <a:r>
                <a:rPr lang="en-US" altLang="zh-CN" sz="2400" b="0" i="0" baseline="30000" dirty="0">
                  <a:solidFill>
                    <a:srgbClr val="002060"/>
                  </a:solidFill>
                  <a:effectLst/>
                  <a:latin typeface="Times New Roman" panose="02020603050405020304" pitchFamily="18" charset="0"/>
                  <a:cs typeface="Times New Roman" panose="02020603050405020304" pitchFamily="18" charset="0"/>
                </a:rPr>
                <a:t>t</a:t>
              </a:r>
              <a:r>
                <a:rPr lang="en-US" altLang="zh-CN" sz="2400" b="0" i="0" dirty="0">
                  <a:solidFill>
                    <a:srgbClr val="002060"/>
                  </a:solidFill>
                  <a:effectLst/>
                  <a:latin typeface="Times New Roman" panose="02020603050405020304" pitchFamily="18" charset="0"/>
                  <a:cs typeface="Times New Roman" panose="02020603050405020304" pitchFamily="18" charset="0"/>
                </a:rPr>
                <a:t>​​=</a:t>
              </a:r>
              <a:r>
                <a:rPr lang="el-GR" altLang="zh-CN" sz="2400" b="0" i="0" dirty="0">
                  <a:solidFill>
                    <a:srgbClr val="002060"/>
                  </a:solidFill>
                  <a:effectLst/>
                  <a:latin typeface="Times New Roman" panose="02020603050405020304" pitchFamily="18" charset="0"/>
                  <a:cs typeface="Times New Roman" panose="02020603050405020304" pitchFamily="18" charset="0"/>
                </a:rPr>
                <a:t>φ(</a:t>
              </a:r>
              <a:r>
                <a:rPr lang="en-US" altLang="zh-CN" sz="2400" b="0" i="0" dirty="0">
                  <a:solidFill>
                    <a:srgbClr val="002060"/>
                  </a:solidFill>
                  <a:effectLst/>
                  <a:latin typeface="Times New Roman" panose="02020603050405020304" pitchFamily="18" charset="0"/>
                  <a:cs typeface="Times New Roman" panose="02020603050405020304" pitchFamily="18" charset="0"/>
                </a:rPr>
                <a:t>Wh</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t</a:t>
              </a:r>
              <a:r>
                <a:rPr lang="en-US" altLang="zh-CN" sz="2400" b="0" i="0" dirty="0">
                  <a:solidFill>
                    <a:srgbClr val="002060"/>
                  </a:solidFill>
                  <a:effectLst/>
                  <a:latin typeface="Times New Roman" panose="02020603050405020304" pitchFamily="18" charset="0"/>
                  <a:cs typeface="Times New Roman" panose="02020603050405020304" pitchFamily="18" charset="0"/>
                </a:rPr>
                <a:t>​+b</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y</a:t>
              </a:r>
              <a:r>
                <a:rPr lang="en-US" altLang="zh-CN" sz="2400" b="0" i="0" dirty="0">
                  <a:solidFill>
                    <a:srgbClr val="002060"/>
                  </a:solidFill>
                  <a:effectLst/>
                  <a:latin typeface="Times New Roman" panose="02020603050405020304" pitchFamily="18" charset="0"/>
                  <a:cs typeface="Times New Roman" panose="02020603050405020304" pitchFamily="18" charset="0"/>
                </a:rPr>
                <a:t>​)</a:t>
              </a:r>
            </a:p>
          </p:txBody>
        </p:sp>
        <p:sp>
          <p:nvSpPr>
            <p:cNvPr id="12" name="文本框 11"/>
            <p:cNvSpPr txBox="1"/>
            <p:nvPr/>
          </p:nvSpPr>
          <p:spPr>
            <a:xfrm>
              <a:off x="3351157" y="1449244"/>
              <a:ext cx="2674605" cy="461665"/>
            </a:xfrm>
            <a:prstGeom prst="rect">
              <a:avLst/>
            </a:prstGeom>
            <a:noFill/>
          </p:spPr>
          <p:txBody>
            <a:bodyPr wrap="square">
              <a:spAutoFit/>
            </a:bodyPr>
            <a:lstStyle/>
            <a:p>
              <a:r>
                <a:rPr lang="en-US" altLang="zh-CN" sz="2400" b="0" i="0" dirty="0">
                  <a:solidFill>
                    <a:srgbClr val="002060"/>
                  </a:solidFill>
                  <a:effectLst/>
                  <a:latin typeface="Times New Roman" panose="02020603050405020304" pitchFamily="18" charset="0"/>
                  <a:cs typeface="Times New Roman" panose="02020603050405020304" pitchFamily="18" charset="0"/>
                </a:rPr>
                <a:t>h</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t​</a:t>
              </a:r>
              <a:r>
                <a:rPr lang="en-US" altLang="zh-CN" sz="2400" b="0" i="0" dirty="0">
                  <a:solidFill>
                    <a:srgbClr val="002060"/>
                  </a:solidFill>
                  <a:effectLst/>
                  <a:latin typeface="Times New Roman" panose="02020603050405020304" pitchFamily="18" charset="0"/>
                  <a:cs typeface="Times New Roman" panose="02020603050405020304" pitchFamily="18" charset="0"/>
                </a:rPr>
                <a:t>=</a:t>
              </a:r>
              <a:r>
                <a:rPr lang="el-GR" altLang="zh-CN" sz="2400" b="0" i="0" dirty="0">
                  <a:solidFill>
                    <a:srgbClr val="002060"/>
                  </a:solidFill>
                  <a:effectLst/>
                  <a:latin typeface="Times New Roman" panose="02020603050405020304" pitchFamily="18" charset="0"/>
                  <a:cs typeface="Times New Roman" panose="02020603050405020304" pitchFamily="18" charset="0"/>
                </a:rPr>
                <a:t>σ(</a:t>
              </a:r>
              <a:r>
                <a:rPr lang="en-US" altLang="zh-CN" sz="2400" b="0" i="0" dirty="0">
                  <a:solidFill>
                    <a:srgbClr val="002060"/>
                  </a:solidFill>
                  <a:effectLst/>
                  <a:latin typeface="Times New Roman" panose="02020603050405020304" pitchFamily="18" charset="0"/>
                  <a:cs typeface="Times New Roman" panose="02020603050405020304" pitchFamily="18" charset="0"/>
                </a:rPr>
                <a:t>x</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t</a:t>
              </a:r>
              <a:r>
                <a:rPr lang="en-US" altLang="zh-CN" sz="2400" b="0" i="0" dirty="0">
                  <a:solidFill>
                    <a:srgbClr val="002060"/>
                  </a:solidFill>
                  <a:effectLst/>
                  <a:latin typeface="Times New Roman" panose="02020603050405020304" pitchFamily="18" charset="0"/>
                  <a:cs typeface="Times New Roman" panose="02020603050405020304" pitchFamily="18" charset="0"/>
                </a:rPr>
                <a:t>​U+h</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t−1</a:t>
              </a:r>
              <a:r>
                <a:rPr lang="en-US" altLang="zh-CN" sz="2400" b="0" i="0" dirty="0">
                  <a:solidFill>
                    <a:srgbClr val="002060"/>
                  </a:solidFill>
                  <a:effectLst/>
                  <a:latin typeface="Times New Roman" panose="02020603050405020304" pitchFamily="18" charset="0"/>
                  <a:cs typeface="Times New Roman" panose="02020603050405020304" pitchFamily="18" charset="0"/>
                </a:rPr>
                <a:t>​V+b</a:t>
              </a:r>
              <a:r>
                <a:rPr lang="en-US" altLang="zh-CN" sz="2400" b="0" i="0" baseline="-25000" dirty="0">
                  <a:solidFill>
                    <a:srgbClr val="002060"/>
                  </a:solidFill>
                  <a:effectLst/>
                  <a:latin typeface="Times New Roman" panose="02020603050405020304" pitchFamily="18" charset="0"/>
                  <a:cs typeface="Times New Roman" panose="02020603050405020304" pitchFamily="18" charset="0"/>
                </a:rPr>
                <a:t>h</a:t>
              </a:r>
              <a:r>
                <a:rPr lang="en-US" altLang="zh-CN" sz="2400" b="0" i="0" dirty="0">
                  <a:solidFill>
                    <a:srgbClr val="002060"/>
                  </a:solidFill>
                  <a:effectLst/>
                  <a:latin typeface="Times New Roman" panose="02020603050405020304" pitchFamily="18" charset="0"/>
                  <a:cs typeface="Times New Roman" panose="02020603050405020304" pitchFamily="18" charset="0"/>
                </a:rPr>
                <a:t>​)</a:t>
              </a:r>
            </a:p>
          </p:txBody>
        </p:sp>
        <p:sp>
          <p:nvSpPr>
            <p:cNvPr id="13" name="矩形: 圆角 12"/>
            <p:cNvSpPr/>
            <p:nvPr/>
          </p:nvSpPr>
          <p:spPr>
            <a:xfrm>
              <a:off x="3201036" y="1368485"/>
              <a:ext cx="2848304" cy="1082556"/>
            </a:xfrm>
            <a:prstGeom prst="roundRect">
              <a:avLst/>
            </a:prstGeom>
            <a:noFill/>
            <a:ln w="2857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13</a:t>
            </a:fld>
            <a:endParaRPr lang="zh-CN" altLang="en-US" dirty="0"/>
          </a:p>
        </p:txBody>
      </p:sp>
      <p:sp>
        <p:nvSpPr>
          <p:cNvPr id="21" name="矩形 20">
            <a:extLst>
              <a:ext uri="{FF2B5EF4-FFF2-40B4-BE49-F238E27FC236}">
                <a16:creationId xmlns:a16="http://schemas.microsoft.com/office/drawing/2014/main" id="{ECF17567-FB72-4ED4-B884-70F77321D919}"/>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E119099-67C9-45A9-AFED-A61A0B337255}"/>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25" name="矩形 24">
            <a:extLst>
              <a:ext uri="{FF2B5EF4-FFF2-40B4-BE49-F238E27FC236}">
                <a16:creationId xmlns:a16="http://schemas.microsoft.com/office/drawing/2014/main" id="{5485F002-F21E-4458-B214-D1094A18491A}"/>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31" name="图片 30" descr="无背景logo橙黄">
            <a:extLst>
              <a:ext uri="{FF2B5EF4-FFF2-40B4-BE49-F238E27FC236}">
                <a16:creationId xmlns:a16="http://schemas.microsoft.com/office/drawing/2014/main" id="{31BD1796-8ADC-431C-9031-6A4717C8D365}"/>
              </a:ext>
            </a:extLst>
          </p:cNvPr>
          <p:cNvPicPr>
            <a:picLocks noChangeAspect="1"/>
          </p:cNvPicPr>
          <p:nvPr/>
        </p:nvPicPr>
        <p:blipFill>
          <a:blip r:embed="rId4">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3102663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0799" y="813282"/>
            <a:ext cx="563805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缺点</a:t>
            </a:r>
          </a:p>
        </p:txBody>
      </p:sp>
      <p:pic>
        <p:nvPicPr>
          <p:cNvPr id="29" name="图片 28" descr="无背景logo橙黄"/>
          <p:cNvPicPr>
            <a:picLocks noChangeAspect="1"/>
          </p:cNvPicPr>
          <p:nvPr/>
        </p:nvPicPr>
        <p:blipFill>
          <a:blip r:embed="rId4">
            <a:biLevel thresh="25000"/>
          </a:blip>
          <a:stretch>
            <a:fillRect/>
          </a:stretch>
        </p:blipFill>
        <p:spPr>
          <a:xfrm>
            <a:off x="6890705" y="-232392"/>
            <a:ext cx="2253091" cy="1144496"/>
          </a:xfrm>
          <a:prstGeom prst="rect">
            <a:avLst/>
          </a:prstGeom>
        </p:spPr>
      </p:pic>
      <p:pic>
        <p:nvPicPr>
          <p:cNvPr id="4102" name="Picture 6" descr="RNN和LSTM的理论推导-CSDN博客"/>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02" t="5069" r="5567" b="14379"/>
          <a:stretch>
            <a:fillRect/>
          </a:stretch>
        </p:blipFill>
        <p:spPr bwMode="auto">
          <a:xfrm>
            <a:off x="2411454" y="767342"/>
            <a:ext cx="6665103" cy="173657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35496" y="1351275"/>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4800" b="1" dirty="0">
                <a:solidFill>
                  <a:srgbClr val="002060"/>
                </a:solidFill>
                <a:latin typeface="微软雅黑" panose="020B0503020204020204" pitchFamily="34" charset="-122"/>
                <a:ea typeface="微软雅黑" panose="020B0503020204020204" pitchFamily="34" charset="-122"/>
              </a:rPr>
              <a:t>RNN</a:t>
            </a:r>
          </a:p>
        </p:txBody>
      </p:sp>
      <p:grpSp>
        <p:nvGrpSpPr>
          <p:cNvPr id="52" name="组合 51"/>
          <p:cNvGrpSpPr/>
          <p:nvPr/>
        </p:nvGrpSpPr>
        <p:grpSpPr>
          <a:xfrm>
            <a:off x="1156127" y="3169826"/>
            <a:ext cx="6831745" cy="982677"/>
            <a:chOff x="832554" y="3240119"/>
            <a:chExt cx="6831745" cy="982677"/>
          </a:xfrm>
        </p:grpSpPr>
        <p:sp>
          <p:nvSpPr>
            <p:cNvPr id="30" name="文本框 29"/>
            <p:cNvSpPr txBox="1"/>
            <p:nvPr/>
          </p:nvSpPr>
          <p:spPr>
            <a:xfrm>
              <a:off x="832554" y="3540308"/>
              <a:ext cx="975287" cy="400110"/>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连乘</a:t>
              </a:r>
              <a:endParaRPr lang="zh-CN" altLang="en-US" sz="2000" dirty="0"/>
            </a:p>
          </p:txBody>
        </p:sp>
        <p:sp>
          <p:nvSpPr>
            <p:cNvPr id="32" name="文本框 31"/>
            <p:cNvSpPr txBox="1"/>
            <p:nvPr/>
          </p:nvSpPr>
          <p:spPr>
            <a:xfrm>
              <a:off x="2251133" y="3822686"/>
              <a:ext cx="793531" cy="400110"/>
            </a:xfrm>
            <a:prstGeom prst="rect">
              <a:avLst/>
            </a:prstGeom>
            <a:noFill/>
          </p:spPr>
          <p:txBody>
            <a:bodyPr wrap="square">
              <a:spAutoFit/>
            </a:bodyPr>
            <a:lstStyle/>
            <a:p>
              <a:r>
                <a:rPr lang="en-US" altLang="zh-CN" sz="2000" b="1" dirty="0">
                  <a:solidFill>
                    <a:srgbClr val="002060"/>
                  </a:solidFill>
                  <a:latin typeface="黑体" panose="02010609060101010101" pitchFamily="49" charset="-122"/>
                  <a:ea typeface="黑体" panose="02010609060101010101" pitchFamily="49" charset="-122"/>
                </a:rPr>
                <a:t>&lt;</a:t>
              </a:r>
              <a:r>
                <a:rPr lang="zh-CN" altLang="en-US" sz="2000" b="1" dirty="0">
                  <a:solidFill>
                    <a:srgbClr val="002060"/>
                  </a:solidFill>
                  <a:latin typeface="黑体" panose="02010609060101010101" pitchFamily="49" charset="-122"/>
                  <a:ea typeface="黑体" panose="02010609060101010101" pitchFamily="49" charset="-122"/>
                </a:rPr>
                <a:t>1</a:t>
              </a:r>
            </a:p>
          </p:txBody>
        </p:sp>
        <p:sp>
          <p:nvSpPr>
            <p:cNvPr id="33" name="左大括号 32"/>
            <p:cNvSpPr/>
            <p:nvPr/>
          </p:nvSpPr>
          <p:spPr>
            <a:xfrm>
              <a:off x="1909438" y="3337257"/>
              <a:ext cx="90970" cy="830997"/>
            </a:xfrm>
            <a:prstGeom prst="leftBrace">
              <a:avLst>
                <a:gd name="adj1" fmla="val 64809"/>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7" name="文本框 36"/>
            <p:cNvSpPr txBox="1"/>
            <p:nvPr/>
          </p:nvSpPr>
          <p:spPr>
            <a:xfrm>
              <a:off x="2251132" y="3240214"/>
              <a:ext cx="793531" cy="400110"/>
            </a:xfrm>
            <a:prstGeom prst="rect">
              <a:avLst/>
            </a:prstGeom>
            <a:noFill/>
          </p:spPr>
          <p:txBody>
            <a:bodyPr wrap="square">
              <a:spAutoFit/>
            </a:bodyPr>
            <a:lstStyle/>
            <a:p>
              <a:r>
                <a:rPr lang="en-US" altLang="zh-CN" sz="2000" b="1" dirty="0">
                  <a:solidFill>
                    <a:srgbClr val="002060"/>
                  </a:solidFill>
                  <a:latin typeface="黑体" panose="02010609060101010101" pitchFamily="49" charset="-122"/>
                  <a:ea typeface="黑体" panose="02010609060101010101" pitchFamily="49" charset="-122"/>
                </a:rPr>
                <a:t>&gt;</a:t>
              </a:r>
              <a:r>
                <a:rPr lang="zh-CN" altLang="en-US" sz="2000" b="1" dirty="0">
                  <a:solidFill>
                    <a:srgbClr val="002060"/>
                  </a:solidFill>
                  <a:latin typeface="黑体" panose="02010609060101010101" pitchFamily="49" charset="-122"/>
                  <a:ea typeface="黑体" panose="02010609060101010101" pitchFamily="49" charset="-122"/>
                </a:rPr>
                <a:t>1</a:t>
              </a:r>
            </a:p>
          </p:txBody>
        </p:sp>
        <p:sp>
          <p:nvSpPr>
            <p:cNvPr id="42" name="右箭头 44"/>
            <p:cNvSpPr/>
            <p:nvPr/>
          </p:nvSpPr>
          <p:spPr>
            <a:xfrm>
              <a:off x="3158754" y="3587414"/>
              <a:ext cx="574902" cy="302521"/>
            </a:xfrm>
            <a:prstGeom prst="rightArrow">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p:cNvSpPr txBox="1"/>
            <p:nvPr/>
          </p:nvSpPr>
          <p:spPr>
            <a:xfrm>
              <a:off x="4100993" y="3822686"/>
              <a:ext cx="1159553" cy="400110"/>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趋近于</a:t>
              </a:r>
              <a:r>
                <a:rPr lang="zh-CN" altLang="en-US" sz="2000" b="1" dirty="0">
                  <a:solidFill>
                    <a:srgbClr val="002060"/>
                  </a:solidFill>
                  <a:latin typeface="黑体" panose="02010609060101010101" pitchFamily="49" charset="-122"/>
                  <a:ea typeface="黑体" panose="02010609060101010101" pitchFamily="49" charset="-122"/>
                </a:rPr>
                <a:t>0</a:t>
              </a:r>
            </a:p>
          </p:txBody>
        </p:sp>
        <p:sp>
          <p:nvSpPr>
            <p:cNvPr id="45" name="文本框 44"/>
            <p:cNvSpPr txBox="1"/>
            <p:nvPr/>
          </p:nvSpPr>
          <p:spPr>
            <a:xfrm>
              <a:off x="4089418" y="3240119"/>
              <a:ext cx="1582620" cy="400110"/>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趋近于</a:t>
              </a:r>
              <a:r>
                <a:rPr lang="zh-CN" altLang="en-US" sz="2000" b="1" dirty="0">
                  <a:solidFill>
                    <a:srgbClr val="002060"/>
                  </a:solidFill>
                  <a:latin typeface="黑体" panose="02010609060101010101" pitchFamily="49" charset="-122"/>
                  <a:ea typeface="黑体" panose="02010609060101010101" pitchFamily="49" charset="-122"/>
                </a:rPr>
                <a:t>∞</a:t>
              </a:r>
            </a:p>
          </p:txBody>
        </p:sp>
        <p:sp>
          <p:nvSpPr>
            <p:cNvPr id="47" name="文本框 46"/>
            <p:cNvSpPr txBox="1"/>
            <p:nvPr/>
          </p:nvSpPr>
          <p:spPr>
            <a:xfrm>
              <a:off x="6399266" y="3822686"/>
              <a:ext cx="1265033"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梯度</a:t>
              </a:r>
              <a:r>
                <a:rPr lang="zh-CN" altLang="en-US" sz="2000" b="1" dirty="0">
                  <a:solidFill>
                    <a:srgbClr val="002060"/>
                  </a:solidFill>
                  <a:latin typeface="黑体" panose="02010609060101010101" pitchFamily="49" charset="-122"/>
                  <a:ea typeface="黑体" panose="02010609060101010101" pitchFamily="49" charset="-122"/>
                </a:rPr>
                <a:t>消失</a:t>
              </a:r>
            </a:p>
          </p:txBody>
        </p:sp>
        <p:sp>
          <p:nvSpPr>
            <p:cNvPr id="48" name="右箭头 44"/>
            <p:cNvSpPr/>
            <p:nvPr/>
          </p:nvSpPr>
          <p:spPr>
            <a:xfrm>
              <a:off x="5627883" y="3588992"/>
              <a:ext cx="574902" cy="302521"/>
            </a:xfrm>
            <a:prstGeom prst="rightArrow">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6399265" y="3240119"/>
              <a:ext cx="1265033"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梯度</a:t>
              </a:r>
              <a:r>
                <a:rPr lang="zh-CN" altLang="en-US" sz="2000" b="1" dirty="0">
                  <a:solidFill>
                    <a:srgbClr val="002060"/>
                  </a:solidFill>
                  <a:latin typeface="黑体" panose="02010609060101010101" pitchFamily="49" charset="-122"/>
                  <a:ea typeface="黑体" panose="02010609060101010101" pitchFamily="49" charset="-122"/>
                </a:rPr>
                <a:t>爆炸</a:t>
              </a:r>
            </a:p>
          </p:txBody>
        </p:sp>
      </p:grpSp>
      <p:sp>
        <p:nvSpPr>
          <p:cNvPr id="50" name="矩形 49"/>
          <p:cNvSpPr/>
          <p:nvPr/>
        </p:nvSpPr>
        <p:spPr>
          <a:xfrm>
            <a:off x="416854" y="2425954"/>
            <a:ext cx="2496068" cy="508046"/>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Times New Roman" panose="02020603050405020304" pitchFamily="18" charset="0"/>
                <a:ea typeface="黑体" panose="02010609060101010101" pitchFamily="49" charset="-122"/>
              </a:rPr>
              <a:t>梯度消失和梯度爆炸 </a:t>
            </a:r>
            <a:endParaRPr lang="en-US" altLang="zh-CN" sz="2000" b="1" dirty="0">
              <a:solidFill>
                <a:schemeClr val="bg1"/>
              </a:solidFill>
              <a:latin typeface="Times New Roman" panose="02020603050405020304" pitchFamily="18" charset="0"/>
              <a:ea typeface="黑体" panose="02010609060101010101" pitchFamily="49" charset="-122"/>
            </a:endParaRPr>
          </a:p>
        </p:txBody>
      </p:sp>
      <p:sp>
        <p:nvSpPr>
          <p:cNvPr id="51" name="矩形 50"/>
          <p:cNvSpPr/>
          <p:nvPr/>
        </p:nvSpPr>
        <p:spPr>
          <a:xfrm>
            <a:off x="416854" y="4431137"/>
            <a:ext cx="2622192" cy="5080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Times New Roman" panose="02020603050405020304" pitchFamily="18" charset="0"/>
                <a:ea typeface="黑体" panose="02010609060101010101" pitchFamily="49" charset="-122"/>
              </a:rPr>
              <a:t>RNN缺陷的解决方案</a:t>
            </a:r>
          </a:p>
        </p:txBody>
      </p:sp>
      <p:cxnSp>
        <p:nvCxnSpPr>
          <p:cNvPr id="53" name="连接符: 肘形 52"/>
          <p:cNvCxnSpPr/>
          <p:nvPr/>
        </p:nvCxnSpPr>
        <p:spPr>
          <a:xfrm>
            <a:off x="3284714" y="5826548"/>
            <a:ext cx="491331" cy="36000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p:cNvCxnSpPr/>
          <p:nvPr/>
        </p:nvCxnSpPr>
        <p:spPr>
          <a:xfrm flipV="1">
            <a:off x="3289773" y="5464693"/>
            <a:ext cx="491332" cy="36000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p:cNvCxnSpPr/>
          <p:nvPr/>
        </p:nvCxnSpPr>
        <p:spPr>
          <a:xfrm flipH="1">
            <a:off x="2793381" y="5826547"/>
            <a:ext cx="491331" cy="36000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p:cNvCxnSpPr/>
          <p:nvPr/>
        </p:nvCxnSpPr>
        <p:spPr>
          <a:xfrm flipH="1" flipV="1">
            <a:off x="2798440" y="5464693"/>
            <a:ext cx="491332" cy="36000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545792" y="5262783"/>
            <a:ext cx="1265033"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梯度</a:t>
            </a:r>
            <a:r>
              <a:rPr lang="zh-CN" altLang="en-US" sz="2000" b="1" dirty="0">
                <a:solidFill>
                  <a:srgbClr val="002060"/>
                </a:solidFill>
                <a:latin typeface="黑体" panose="02010609060101010101" pitchFamily="49" charset="-122"/>
                <a:ea typeface="黑体" panose="02010609060101010101" pitchFamily="49" charset="-122"/>
              </a:rPr>
              <a:t>爆炸</a:t>
            </a:r>
          </a:p>
        </p:txBody>
      </p:sp>
      <p:sp>
        <p:nvSpPr>
          <p:cNvPr id="58" name="文本框 57"/>
          <p:cNvSpPr txBox="1"/>
          <p:nvPr/>
        </p:nvSpPr>
        <p:spPr>
          <a:xfrm>
            <a:off x="1566813" y="5986493"/>
            <a:ext cx="1265033"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梯度</a:t>
            </a:r>
            <a:r>
              <a:rPr lang="zh-CN" altLang="en-US" sz="2000" b="1" dirty="0">
                <a:solidFill>
                  <a:srgbClr val="002060"/>
                </a:solidFill>
                <a:latin typeface="黑体" panose="02010609060101010101" pitchFamily="49" charset="-122"/>
                <a:ea typeface="黑体" panose="02010609060101010101" pitchFamily="49" charset="-122"/>
              </a:rPr>
              <a:t>消失</a:t>
            </a:r>
          </a:p>
        </p:txBody>
      </p:sp>
      <p:graphicFrame>
        <p:nvGraphicFramePr>
          <p:cNvPr id="63" name="对象 62"/>
          <p:cNvGraphicFramePr>
            <a:graphicFrameLocks noChangeAspect="1"/>
          </p:cNvGraphicFramePr>
          <p:nvPr/>
        </p:nvGraphicFramePr>
        <p:xfrm>
          <a:off x="4057229" y="5052347"/>
          <a:ext cx="993647" cy="624768"/>
        </p:xfrm>
        <a:graphic>
          <a:graphicData uri="http://schemas.openxmlformats.org/presentationml/2006/ole">
            <mc:AlternateContent xmlns:mc="http://schemas.openxmlformats.org/markup-compatibility/2006">
              <mc:Choice xmlns:v="urn:schemas-microsoft-com:vml" Requires="v">
                <p:oleObj spid="_x0000_s1027" name="Equation" r:id="rId6" imgW="12496800" imgH="11582400" progId="Equation.DSMT4">
                  <p:embed/>
                </p:oleObj>
              </mc:Choice>
              <mc:Fallback>
                <p:oleObj name="Equation" r:id="rId6" imgW="12496800" imgH="11582400" progId="Equation.DSMT4">
                  <p:embed/>
                  <p:pic>
                    <p:nvPicPr>
                      <p:cNvPr id="63" name="对象 62"/>
                      <p:cNvPicPr/>
                      <p:nvPr/>
                    </p:nvPicPr>
                    <p:blipFill>
                      <a:blip r:embed="rId7"/>
                      <a:stretch>
                        <a:fillRect/>
                      </a:stretch>
                    </p:blipFill>
                    <p:spPr>
                      <a:xfrm>
                        <a:off x="4057229" y="5052347"/>
                        <a:ext cx="993647" cy="624768"/>
                      </a:xfrm>
                      <a:prstGeom prst="rect">
                        <a:avLst/>
                      </a:prstGeom>
                      <a:noFill/>
                    </p:spPr>
                  </p:pic>
                </p:oleObj>
              </mc:Fallback>
            </mc:AlternateContent>
          </a:graphicData>
        </a:graphic>
      </p:graphicFrame>
      <p:sp>
        <p:nvSpPr>
          <p:cNvPr id="4097" name="文本框 4096"/>
          <p:cNvSpPr txBox="1"/>
          <p:nvPr/>
        </p:nvSpPr>
        <p:spPr>
          <a:xfrm>
            <a:off x="5541695" y="5176378"/>
            <a:ext cx="1504543" cy="400110"/>
          </a:xfrm>
          <a:prstGeom prst="rect">
            <a:avLst/>
          </a:prstGeom>
          <a:noFill/>
        </p:spPr>
        <p:txBody>
          <a:bodyPr wrap="square">
            <a:spAutoFit/>
          </a:bodyPr>
          <a:lstStyle/>
          <a:p>
            <a:r>
              <a:rPr lang="zh-CN" altLang="en-US" sz="2000" b="1" dirty="0">
                <a:solidFill>
                  <a:srgbClr val="002060"/>
                </a:solidFill>
                <a:latin typeface="黑体" panose="02010609060101010101" pitchFamily="49" charset="-122"/>
                <a:ea typeface="黑体" panose="02010609060101010101" pitchFamily="49" charset="-122"/>
              </a:rPr>
              <a:t>梯度裁剪</a:t>
            </a:r>
          </a:p>
        </p:txBody>
      </p:sp>
      <p:sp>
        <p:nvSpPr>
          <p:cNvPr id="4100" name="矩形: 圆角 4099"/>
          <p:cNvSpPr/>
          <p:nvPr/>
        </p:nvSpPr>
        <p:spPr>
          <a:xfrm>
            <a:off x="5529824" y="5151579"/>
            <a:ext cx="1265033" cy="511314"/>
          </a:xfrm>
          <a:prstGeom prst="round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01" name="文本框 4100"/>
          <p:cNvSpPr txBox="1"/>
          <p:nvPr/>
        </p:nvSpPr>
        <p:spPr>
          <a:xfrm>
            <a:off x="4186072" y="5981908"/>
            <a:ext cx="771856" cy="400110"/>
          </a:xfrm>
          <a:prstGeom prst="rect">
            <a:avLst/>
          </a:prstGeom>
          <a:noFill/>
        </p:spPr>
        <p:txBody>
          <a:bodyPr wrap="square">
            <a:spAutoFit/>
          </a:bodyPr>
          <a:lstStyle/>
          <a:p>
            <a:r>
              <a:rPr lang="en-US" altLang="zh-CN" sz="2000" b="1" dirty="0">
                <a:solidFill>
                  <a:srgbClr val="002060"/>
                </a:solidFill>
                <a:latin typeface="黑体" panose="02010609060101010101" pitchFamily="49" charset="-122"/>
                <a:ea typeface="黑体" panose="02010609060101010101" pitchFamily="49" charset="-122"/>
              </a:rPr>
              <a:t>LSTM</a:t>
            </a:r>
          </a:p>
        </p:txBody>
      </p:sp>
      <p:sp>
        <p:nvSpPr>
          <p:cNvPr id="4103" name="矩形: 圆角 4102"/>
          <p:cNvSpPr/>
          <p:nvPr/>
        </p:nvSpPr>
        <p:spPr>
          <a:xfrm>
            <a:off x="4114092" y="5967672"/>
            <a:ext cx="881513" cy="418931"/>
          </a:xfrm>
          <a:prstGeom prst="round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04" name="右箭头 44"/>
          <p:cNvSpPr/>
          <p:nvPr/>
        </p:nvSpPr>
        <p:spPr>
          <a:xfrm flipH="1">
            <a:off x="5307011" y="6025823"/>
            <a:ext cx="574902" cy="302521"/>
          </a:xfrm>
          <a:prstGeom prst="rightArrow">
            <a:avLst/>
          </a:prstGeom>
          <a:solidFill>
            <a:srgbClr val="0A377B"/>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6" name="文本框 4105"/>
          <p:cNvSpPr txBox="1"/>
          <p:nvPr/>
        </p:nvSpPr>
        <p:spPr>
          <a:xfrm>
            <a:off x="6117381" y="5832604"/>
            <a:ext cx="2303456" cy="707886"/>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CEC单元，控制其结果为0或接近于1</a:t>
            </a:r>
          </a:p>
        </p:txBody>
      </p:sp>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14</a:t>
            </a:fld>
            <a:endParaRPr lang="zh-CN" altLang="en-US" dirty="0"/>
          </a:p>
        </p:txBody>
      </p:sp>
      <p:sp>
        <p:nvSpPr>
          <p:cNvPr id="41" name="矩形 40">
            <a:extLst>
              <a:ext uri="{FF2B5EF4-FFF2-40B4-BE49-F238E27FC236}">
                <a16:creationId xmlns:a16="http://schemas.microsoft.com/office/drawing/2014/main" id="{C67E290C-4788-48F5-BA7B-B2585179E561}"/>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0F17FB-645E-4A4C-9111-DF09D751300E}"/>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6" name="矩形 45">
            <a:extLst>
              <a:ext uri="{FF2B5EF4-FFF2-40B4-BE49-F238E27FC236}">
                <a16:creationId xmlns:a16="http://schemas.microsoft.com/office/drawing/2014/main" id="{0AAC52F6-47FC-4090-9B80-A062D66BC09A}"/>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59" name="图片 58" descr="无背景logo橙黄">
            <a:extLst>
              <a:ext uri="{FF2B5EF4-FFF2-40B4-BE49-F238E27FC236}">
                <a16:creationId xmlns:a16="http://schemas.microsoft.com/office/drawing/2014/main" id="{21997E7A-CBF9-4BE7-9E35-F1D72ACCA732}"/>
              </a:ext>
            </a:extLst>
          </p:cNvPr>
          <p:cNvPicPr>
            <a:picLocks noChangeAspect="1"/>
          </p:cNvPicPr>
          <p:nvPr/>
        </p:nvPicPr>
        <p:blipFill>
          <a:blip r:embed="rId4">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297751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823" y="1667429"/>
            <a:ext cx="7038479" cy="4663922"/>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509372" y="1364996"/>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4800" b="1" dirty="0">
                <a:solidFill>
                  <a:srgbClr val="002060"/>
                </a:solidFill>
                <a:latin typeface="微软雅黑" panose="020B0503020204020204" pitchFamily="34" charset="-122"/>
                <a:ea typeface="微软雅黑" panose="020B0503020204020204" pitchFamily="34" charset="-122"/>
              </a:rPr>
              <a:t>LSTM</a:t>
            </a:r>
          </a:p>
        </p:txBody>
      </p:sp>
      <p:sp>
        <p:nvSpPr>
          <p:cNvPr id="24" name="矩形 23"/>
          <p:cNvSpPr/>
          <p:nvPr/>
        </p:nvSpPr>
        <p:spPr>
          <a:xfrm>
            <a:off x="2258533" y="99788"/>
            <a:ext cx="3427670" cy="461665"/>
          </a:xfrm>
          <a:prstGeom prst="rect">
            <a:avLst/>
          </a:prstGeom>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Neural network</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NN</a:t>
            </a:r>
            <a:endParaRPr lang="zh-CN" altLang="en-US" sz="2400" dirty="0">
              <a:solidFill>
                <a:schemeClr val="bg1"/>
              </a:solidFill>
            </a:endParaRPr>
          </a:p>
        </p:txBody>
      </p:sp>
      <p:sp>
        <p:nvSpPr>
          <p:cNvPr id="4" name="矩形 3"/>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836431"/>
            <a:ext cx="5638056"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p>
          <a:p>
            <a:pPr marL="285750" indent="-285750">
              <a:buFont typeface="Wingdings" panose="05000000000000000000" pitchFamily="2" charset="2"/>
              <a:buChar char="p"/>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4">
            <a:biLevel thresh="25000"/>
          </a:blip>
          <a:stretch>
            <a:fillRect/>
          </a:stretch>
        </p:blipFill>
        <p:spPr>
          <a:xfrm>
            <a:off x="6890705" y="-245437"/>
            <a:ext cx="2253091" cy="1144496"/>
          </a:xfrm>
          <a:prstGeom prst="rect">
            <a:avLst/>
          </a:prstGeom>
        </p:spPr>
      </p:pic>
      <p:sp>
        <p:nvSpPr>
          <p:cNvPr id="27" name="矩形 26"/>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258523"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15</a:t>
            </a:fld>
            <a:endParaRPr lang="zh-CN" altLang="en-US" dirty="0"/>
          </a:p>
        </p:txBody>
      </p:sp>
      <p:sp>
        <p:nvSpPr>
          <p:cNvPr id="14" name="矩形 13">
            <a:extLst>
              <a:ext uri="{FF2B5EF4-FFF2-40B4-BE49-F238E27FC236}">
                <a16:creationId xmlns:a16="http://schemas.microsoft.com/office/drawing/2014/main" id="{60CC1960-51FD-4A05-8FAF-B9F562DF469D}"/>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701B640-B8BB-4D77-A42C-DEB42BA67A09}"/>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6" name="矩形 15">
            <a:extLst>
              <a:ext uri="{FF2B5EF4-FFF2-40B4-BE49-F238E27FC236}">
                <a16:creationId xmlns:a16="http://schemas.microsoft.com/office/drawing/2014/main" id="{DCBCCF8C-E635-4A8B-A072-79387A519338}"/>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17" name="图片 16" descr="无背景logo橙黄">
            <a:extLst>
              <a:ext uri="{FF2B5EF4-FFF2-40B4-BE49-F238E27FC236}">
                <a16:creationId xmlns:a16="http://schemas.microsoft.com/office/drawing/2014/main" id="{3ECAF3E3-678F-4580-9F3D-694531DC954A}"/>
              </a:ext>
            </a:extLst>
          </p:cNvPr>
          <p:cNvPicPr>
            <a:picLocks noChangeAspect="1"/>
          </p:cNvPicPr>
          <p:nvPr/>
        </p:nvPicPr>
        <p:blipFill>
          <a:blip r:embed="rId4">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518866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726624" y="5991889"/>
            <a:ext cx="7769193" cy="594105"/>
          </a:xfrm>
          <a:prstGeom prst="roundRect">
            <a:avLst/>
          </a:prstGeom>
          <a:solidFill>
            <a:schemeClr val="bg1">
              <a:lumMod val="85000"/>
              <a:alpha val="30000"/>
            </a:schemeClr>
          </a:solidFill>
          <a:ln w="19050">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509372" y="1376569"/>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4800" b="1" dirty="0">
                <a:solidFill>
                  <a:srgbClr val="002060"/>
                </a:solidFill>
                <a:latin typeface="微软雅黑" panose="020B0503020204020204" pitchFamily="34" charset="-122"/>
                <a:ea typeface="微软雅黑" panose="020B0503020204020204" pitchFamily="34" charset="-122"/>
              </a:rPr>
              <a:t>LSTM</a:t>
            </a:r>
          </a:p>
        </p:txBody>
      </p:sp>
      <p:sp>
        <p:nvSpPr>
          <p:cNvPr id="24" name="矩形 23"/>
          <p:cNvSpPr/>
          <p:nvPr/>
        </p:nvSpPr>
        <p:spPr>
          <a:xfrm>
            <a:off x="2258533" y="99788"/>
            <a:ext cx="3427670" cy="461665"/>
          </a:xfrm>
          <a:prstGeom prst="rect">
            <a:avLst/>
          </a:prstGeom>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Neural network</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NN</a:t>
            </a:r>
            <a:endParaRPr lang="zh-CN" altLang="en-US" sz="2400" dirty="0">
              <a:solidFill>
                <a:schemeClr val="bg1"/>
              </a:solidFill>
            </a:endParaRPr>
          </a:p>
        </p:txBody>
      </p:sp>
      <p:sp>
        <p:nvSpPr>
          <p:cNvPr id="4" name="矩形 3"/>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848004"/>
            <a:ext cx="5638056"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p>
          <a:p>
            <a:pPr marL="285750" indent="-285750">
              <a:buFont typeface="Wingdings" panose="05000000000000000000" pitchFamily="2" charset="2"/>
              <a:buChar char="p"/>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3">
            <a:biLevel thresh="25000"/>
          </a:blip>
          <a:stretch>
            <a:fillRect/>
          </a:stretch>
        </p:blipFill>
        <p:spPr>
          <a:xfrm>
            <a:off x="6890705" y="-238942"/>
            <a:ext cx="2253091" cy="1144496"/>
          </a:xfrm>
          <a:prstGeom prst="rect">
            <a:avLst/>
          </a:prstGeom>
        </p:spPr>
      </p:pic>
      <p:sp>
        <p:nvSpPr>
          <p:cNvPr id="16" name="文本框 15"/>
          <p:cNvSpPr txBox="1"/>
          <p:nvPr/>
        </p:nvSpPr>
        <p:spPr>
          <a:xfrm>
            <a:off x="868101" y="6091098"/>
            <a:ext cx="7604566" cy="400110"/>
          </a:xfrm>
          <a:prstGeom prst="rect">
            <a:avLst/>
          </a:prstGeom>
          <a:noFill/>
        </p:spPr>
        <p:txBody>
          <a:bodyPr wrap="square">
            <a:spAutoFit/>
          </a:bodyPr>
          <a:lstStyle/>
          <a:p>
            <a:r>
              <a:rPr lang="zh-CN" altLang="en-US" sz="2000" dirty="0">
                <a:latin typeface="Times New Roman" panose="02020603050405020304" pitchFamily="18" charset="0"/>
                <a:ea typeface="黑体" panose="02010609060101010101" pitchFamily="49" charset="-122"/>
              </a:rPr>
              <a:t>由于结构更复杂，</a:t>
            </a:r>
            <a:r>
              <a:rPr lang="en-US" altLang="zh-CN" sz="2000" dirty="0">
                <a:latin typeface="Times New Roman" panose="02020603050405020304" pitchFamily="18" charset="0"/>
                <a:ea typeface="黑体" panose="02010609060101010101" pitchFamily="49" charset="-122"/>
              </a:rPr>
              <a:t>LSTM</a:t>
            </a:r>
            <a:r>
              <a:rPr lang="zh-CN" altLang="en-US" sz="2000" dirty="0">
                <a:latin typeface="Times New Roman" panose="02020603050405020304" pitchFamily="18" charset="0"/>
                <a:ea typeface="黑体" panose="02010609060101010101" pitchFamily="49" charset="-122"/>
              </a:rPr>
              <a:t>的</a:t>
            </a:r>
            <a:r>
              <a:rPr lang="zh-CN" altLang="en-US" sz="2000" b="1" dirty="0">
                <a:solidFill>
                  <a:srgbClr val="0A377B"/>
                </a:solidFill>
                <a:latin typeface="Times New Roman" panose="02020603050405020304" pitchFamily="18" charset="0"/>
                <a:ea typeface="黑体" panose="02010609060101010101" pitchFamily="49" charset="-122"/>
              </a:rPr>
              <a:t>计算成本更高</a:t>
            </a:r>
            <a:r>
              <a:rPr lang="zh-CN" altLang="en-US" sz="2000" dirty="0">
                <a:solidFill>
                  <a:schemeClr val="tx1">
                    <a:lumMod val="75000"/>
                    <a:lumOff val="25000"/>
                  </a:schemeClr>
                </a:solidFill>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从而导致</a:t>
            </a:r>
            <a:r>
              <a:rPr lang="zh-CN" altLang="en-US" sz="2000" b="1" dirty="0">
                <a:solidFill>
                  <a:srgbClr val="0A377B"/>
                </a:solidFill>
                <a:latin typeface="Times New Roman" panose="02020603050405020304" pitchFamily="18" charset="0"/>
                <a:ea typeface="黑体" panose="02010609060101010101" pitchFamily="49" charset="-122"/>
              </a:rPr>
              <a:t>训练时间更长</a:t>
            </a:r>
            <a:endParaRPr lang="zh-CN" altLang="en-US" sz="2000" b="1" dirty="0">
              <a:solidFill>
                <a:srgbClr val="0A377B"/>
              </a:solidFill>
            </a:endParaRPr>
          </a:p>
        </p:txBody>
      </p:sp>
      <p:grpSp>
        <p:nvGrpSpPr>
          <p:cNvPr id="20" name="组合 19"/>
          <p:cNvGrpSpPr/>
          <p:nvPr/>
        </p:nvGrpSpPr>
        <p:grpSpPr>
          <a:xfrm>
            <a:off x="477645" y="2565456"/>
            <a:ext cx="3084542" cy="2311005"/>
            <a:chOff x="477645" y="2739079"/>
            <a:chExt cx="3084542" cy="2311005"/>
          </a:xfrm>
        </p:grpSpPr>
        <p:pic>
          <p:nvPicPr>
            <p:cNvPr id="14" name="图片 13"/>
            <p:cNvPicPr>
              <a:picLocks noChangeAspect="1"/>
            </p:cNvPicPr>
            <p:nvPr/>
          </p:nvPicPr>
          <p:blipFill rotWithShape="1">
            <a:blip r:embed="rId4">
              <a:duotone>
                <a:schemeClr val="accent5">
                  <a:shade val="45000"/>
                  <a:satMod val="135000"/>
                </a:schemeClr>
                <a:prstClr val="white"/>
              </a:duotone>
            </a:blip>
            <a:srcRect l="10953" t="8113" r="2820" b="7844"/>
            <a:stretch>
              <a:fillRect/>
            </a:stretch>
          </p:blipFill>
          <p:spPr>
            <a:xfrm>
              <a:off x="726624" y="2739079"/>
              <a:ext cx="2835563" cy="2269289"/>
            </a:xfrm>
            <a:prstGeom prst="rect">
              <a:avLst/>
            </a:prstGeom>
          </p:spPr>
        </p:pic>
        <p:sp>
          <p:nvSpPr>
            <p:cNvPr id="19" name="左大括号 18"/>
            <p:cNvSpPr/>
            <p:nvPr/>
          </p:nvSpPr>
          <p:spPr>
            <a:xfrm>
              <a:off x="477645" y="2780795"/>
              <a:ext cx="68893" cy="2269289"/>
            </a:xfrm>
            <a:prstGeom prst="leftBrace">
              <a:avLst>
                <a:gd name="adj1" fmla="val 64809"/>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02060"/>
                </a:solidFill>
              </a:endParaRPr>
            </a:p>
          </p:txBody>
        </p:sp>
      </p:grpSp>
      <p:grpSp>
        <p:nvGrpSpPr>
          <p:cNvPr id="22" name="组合 21"/>
          <p:cNvGrpSpPr/>
          <p:nvPr/>
        </p:nvGrpSpPr>
        <p:grpSpPr>
          <a:xfrm>
            <a:off x="3335908" y="1088571"/>
            <a:ext cx="5808092" cy="4502481"/>
            <a:chOff x="3335908" y="1484914"/>
            <a:chExt cx="5650437" cy="4007885"/>
          </a:xfrm>
        </p:grpSpPr>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78" t="13482" r="20084" b="10082"/>
            <a:stretch>
              <a:fillRect/>
            </a:stretch>
          </p:blipFill>
          <p:spPr bwMode="auto">
            <a:xfrm>
              <a:off x="3335908" y="1484914"/>
              <a:ext cx="5547878" cy="400788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7378661" y="2780795"/>
              <a:ext cx="1607684" cy="17386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310799" y="5310304"/>
            <a:ext cx="1139629"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缺点</a:t>
            </a:r>
          </a:p>
        </p:txBody>
      </p:sp>
      <p:sp>
        <p:nvSpPr>
          <p:cNvPr id="26" name="矩形 25"/>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258523"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16</a:t>
            </a:fld>
            <a:endParaRPr lang="zh-CN" altLang="en-US" dirty="0"/>
          </a:p>
        </p:txBody>
      </p:sp>
      <p:sp>
        <p:nvSpPr>
          <p:cNvPr id="28" name="矩形 27">
            <a:extLst>
              <a:ext uri="{FF2B5EF4-FFF2-40B4-BE49-F238E27FC236}">
                <a16:creationId xmlns:a16="http://schemas.microsoft.com/office/drawing/2014/main" id="{359A959D-4C15-4781-B29B-A23D4BD61725}"/>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280C723-7177-4018-A8A6-73FA45845C73}"/>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30" name="矩形 29">
            <a:extLst>
              <a:ext uri="{FF2B5EF4-FFF2-40B4-BE49-F238E27FC236}">
                <a16:creationId xmlns:a16="http://schemas.microsoft.com/office/drawing/2014/main" id="{2E5C2937-2C4F-4096-A4BC-0B9CEBFCBAB9}"/>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31" name="图片 30" descr="无背景logo橙黄">
            <a:extLst>
              <a:ext uri="{FF2B5EF4-FFF2-40B4-BE49-F238E27FC236}">
                <a16:creationId xmlns:a16="http://schemas.microsoft.com/office/drawing/2014/main" id="{44FBB474-8995-4085-B281-68B208A05EF9}"/>
              </a:ext>
            </a:extLst>
          </p:cNvPr>
          <p:cNvPicPr>
            <a:picLocks noChangeAspect="1"/>
          </p:cNvPicPr>
          <p:nvPr/>
        </p:nvPicPr>
        <p:blipFill>
          <a:blip r:embed="rId3">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3316208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389" y="797468"/>
            <a:ext cx="5017227" cy="468838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509372" y="1341848"/>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4800" b="1" dirty="0">
                <a:solidFill>
                  <a:srgbClr val="002060"/>
                </a:solidFill>
                <a:latin typeface="微软雅黑" panose="020B0503020204020204" pitchFamily="34" charset="-122"/>
                <a:ea typeface="微软雅黑" panose="020B0503020204020204" pitchFamily="34" charset="-122"/>
              </a:rPr>
              <a:t>GRU</a:t>
            </a:r>
          </a:p>
        </p:txBody>
      </p:sp>
      <p:sp>
        <p:nvSpPr>
          <p:cNvPr id="4" name="矩形 3"/>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1069"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31069"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813283"/>
            <a:ext cx="563805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计算方式及优缺点</a:t>
            </a:r>
          </a:p>
        </p:txBody>
      </p:sp>
      <p:pic>
        <p:nvPicPr>
          <p:cNvPr id="13" name="图片 12" descr="无背景logo橙黄"/>
          <p:cNvPicPr>
            <a:picLocks noChangeAspect="1"/>
          </p:cNvPicPr>
          <p:nvPr/>
        </p:nvPicPr>
        <p:blipFill>
          <a:blip r:embed="rId4">
            <a:biLevel thresh="25000"/>
          </a:blip>
          <a:stretch>
            <a:fillRect/>
          </a:stretch>
        </p:blipFill>
        <p:spPr>
          <a:xfrm>
            <a:off x="6895150" y="-245437"/>
            <a:ext cx="2253091" cy="1144496"/>
          </a:xfrm>
          <a:prstGeom prst="rect">
            <a:avLst/>
          </a:prstGeom>
        </p:spPr>
      </p:pic>
      <p:grpSp>
        <p:nvGrpSpPr>
          <p:cNvPr id="28" name="组合 27"/>
          <p:cNvGrpSpPr/>
          <p:nvPr/>
        </p:nvGrpSpPr>
        <p:grpSpPr>
          <a:xfrm>
            <a:off x="356383" y="2213276"/>
            <a:ext cx="3543527" cy="1920213"/>
            <a:chOff x="-43669" y="3073449"/>
            <a:chExt cx="3334215" cy="1695687"/>
          </a:xfrm>
        </p:grpSpPr>
        <p:pic>
          <p:nvPicPr>
            <p:cNvPr id="14" name="图片 13"/>
            <p:cNvPicPr>
              <a:picLocks noChangeAspect="1"/>
            </p:cNvPicPr>
            <p:nvPr/>
          </p:nvPicPr>
          <p:blipFill>
            <a:blip r:embed="rId5">
              <a:duotone>
                <a:schemeClr val="accent5">
                  <a:shade val="45000"/>
                  <a:satMod val="135000"/>
                </a:schemeClr>
                <a:prstClr val="white"/>
              </a:duotone>
            </a:blip>
            <a:stretch>
              <a:fillRect/>
            </a:stretch>
          </p:blipFill>
          <p:spPr>
            <a:xfrm>
              <a:off x="-43669" y="3073449"/>
              <a:ext cx="3334215" cy="1695687"/>
            </a:xfrm>
            <a:prstGeom prst="rect">
              <a:avLst/>
            </a:prstGeom>
          </p:spPr>
        </p:pic>
        <p:sp>
          <p:nvSpPr>
            <p:cNvPr id="27" name="左大括号 26"/>
            <p:cNvSpPr/>
            <p:nvPr/>
          </p:nvSpPr>
          <p:spPr>
            <a:xfrm>
              <a:off x="4159" y="3251224"/>
              <a:ext cx="45719" cy="1340138"/>
            </a:xfrm>
            <a:prstGeom prst="leftBrace">
              <a:avLst>
                <a:gd name="adj1" fmla="val 64809"/>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0" name="组合 19"/>
          <p:cNvGrpSpPr/>
          <p:nvPr/>
        </p:nvGrpSpPr>
        <p:grpSpPr>
          <a:xfrm>
            <a:off x="431508" y="4375590"/>
            <a:ext cx="3454924" cy="872882"/>
            <a:chOff x="431508" y="4999690"/>
            <a:chExt cx="3454924" cy="872882"/>
          </a:xfrm>
        </p:grpSpPr>
        <p:sp>
          <p:nvSpPr>
            <p:cNvPr id="16" name="文本框 15"/>
            <p:cNvSpPr txBox="1"/>
            <p:nvPr/>
          </p:nvSpPr>
          <p:spPr>
            <a:xfrm>
              <a:off x="552217" y="5082188"/>
              <a:ext cx="3334215" cy="707886"/>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使用了同一个门控 </a:t>
              </a:r>
              <a:r>
                <a:rPr lang="en-US" altLang="zh-CN" sz="2000" dirty="0">
                  <a:latin typeface="黑体" panose="02010609060101010101" pitchFamily="49" charset="-122"/>
                  <a:ea typeface="黑体" panose="02010609060101010101" pitchFamily="49" charset="-122"/>
                </a:rPr>
                <a:t>Z</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可同时进行</a:t>
              </a:r>
              <a:r>
                <a:rPr lang="zh-CN" altLang="en-US" sz="2000" b="1" i="0" dirty="0">
                  <a:solidFill>
                    <a:srgbClr val="002060"/>
                  </a:solidFill>
                  <a:effectLst/>
                  <a:latin typeface="黑体" panose="02010609060101010101" pitchFamily="49" charset="-122"/>
                  <a:ea typeface="黑体" panose="02010609060101010101" pitchFamily="49" charset="-122"/>
                </a:rPr>
                <a:t>遗忘</a:t>
              </a:r>
              <a:r>
                <a:rPr lang="zh-CN" altLang="en-US" sz="2000" b="1" i="0" dirty="0">
                  <a:effectLst/>
                  <a:latin typeface="黑体" panose="02010609060101010101" pitchFamily="49" charset="-122"/>
                  <a:ea typeface="黑体" panose="02010609060101010101" pitchFamily="49" charset="-122"/>
                </a:rPr>
                <a:t>和</a:t>
              </a:r>
              <a:r>
                <a:rPr lang="zh-CN" altLang="en-US" sz="2000" b="1" i="0" dirty="0">
                  <a:solidFill>
                    <a:srgbClr val="002060"/>
                  </a:solidFill>
                  <a:effectLst/>
                  <a:latin typeface="黑体" panose="02010609060101010101" pitchFamily="49" charset="-122"/>
                  <a:ea typeface="黑体" panose="02010609060101010101" pitchFamily="49" charset="-122"/>
                </a:rPr>
                <a:t>选择记忆</a:t>
              </a:r>
            </a:p>
          </p:txBody>
        </p:sp>
        <p:sp>
          <p:nvSpPr>
            <p:cNvPr id="17" name="矩形: 圆角 16"/>
            <p:cNvSpPr/>
            <p:nvPr/>
          </p:nvSpPr>
          <p:spPr>
            <a:xfrm>
              <a:off x="431508" y="4999690"/>
              <a:ext cx="3454924" cy="872882"/>
            </a:xfrm>
            <a:prstGeom prst="roundRect">
              <a:avLst/>
            </a:prstGeom>
            <a:noFill/>
            <a:ln w="2857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431508" y="5630330"/>
            <a:ext cx="8589922" cy="897897"/>
            <a:chOff x="310799" y="5973665"/>
            <a:chExt cx="8420298" cy="745280"/>
          </a:xfrm>
        </p:grpSpPr>
        <p:sp>
          <p:nvSpPr>
            <p:cNvPr id="21" name="矩形: 圆角 20"/>
            <p:cNvSpPr/>
            <p:nvPr/>
          </p:nvSpPr>
          <p:spPr>
            <a:xfrm>
              <a:off x="310799" y="5973665"/>
              <a:ext cx="7950332" cy="745280"/>
            </a:xfrm>
            <a:prstGeom prst="roundRect">
              <a:avLst/>
            </a:prstGeom>
            <a:solidFill>
              <a:schemeClr val="bg1">
                <a:lumMod val="85000"/>
                <a:alpha val="30000"/>
              </a:schemeClr>
            </a:solidFill>
            <a:ln w="19050">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412903" y="6014976"/>
              <a:ext cx="8318194" cy="655423"/>
            </a:xfrm>
            <a:prstGeom prst="rect">
              <a:avLst/>
            </a:prstGeom>
            <a:noFill/>
          </p:spPr>
          <p:txBody>
            <a:bodyPr wrap="square">
              <a:spAutoFit/>
            </a:bodyPr>
            <a:lstStyle/>
            <a:p>
              <a:pPr marL="342900" indent="-342900" algn="l">
                <a:buFont typeface="Wingdings" panose="05000000000000000000" pitchFamily="2" charset="2"/>
                <a:buChar char="Ø"/>
              </a:pPr>
              <a:r>
                <a:rPr lang="en-US" altLang="zh-CN" sz="2000" b="0" i="0" dirty="0">
                  <a:effectLst/>
                  <a:latin typeface="黑体" panose="02010609060101010101" pitchFamily="49" charset="-122"/>
                  <a:ea typeface="黑体" panose="02010609060101010101" pitchFamily="49" charset="-122"/>
                </a:rPr>
                <a:t>GRU</a:t>
              </a:r>
              <a:r>
                <a:rPr lang="zh-CN" altLang="en-US" sz="2000" dirty="0">
                  <a:latin typeface="黑体" panose="02010609060101010101" pitchFamily="49" charset="-122"/>
                  <a:ea typeface="黑体" panose="02010609060101010101" pitchFamily="49" charset="-122"/>
                </a:rPr>
                <a:t>无</a:t>
              </a:r>
              <a:r>
                <a:rPr lang="zh-CN" altLang="en-US" sz="2000" b="0" i="0" dirty="0">
                  <a:effectLst/>
                  <a:latin typeface="黑体" panose="02010609060101010101" pitchFamily="49" charset="-122"/>
                  <a:ea typeface="黑体" panose="02010609060101010101" pitchFamily="49" charset="-122"/>
                </a:rPr>
                <a:t>单独的隐藏状态和细胞状态，</a:t>
              </a:r>
              <a:r>
                <a:rPr lang="zh-CN" altLang="en-US" sz="2000" b="1" i="0" dirty="0">
                  <a:solidFill>
                    <a:srgbClr val="0A377B"/>
                  </a:solidFill>
                  <a:effectLst/>
                  <a:latin typeface="黑体" panose="02010609060101010101" pitchFamily="49" charset="-122"/>
                  <a:ea typeface="黑体" panose="02010609060101010101" pitchFamily="49" charset="-122"/>
                </a:rPr>
                <a:t>无法考虑过去</a:t>
              </a:r>
              <a:r>
                <a:rPr lang="zh-CN" altLang="en-US" sz="2000" b="0" i="0" dirty="0">
                  <a:effectLst/>
                  <a:latin typeface="黑体" panose="02010609060101010101" pitchFamily="49" charset="-122"/>
                  <a:ea typeface="黑体" panose="02010609060101010101" pitchFamily="49" charset="-122"/>
                </a:rPr>
                <a:t>的观察结果。</a:t>
              </a:r>
              <a:endParaRPr lang="en-US" altLang="zh-CN" sz="2000" b="0" i="0" dirty="0">
                <a:effectLst/>
                <a:latin typeface="黑体" panose="02010609060101010101" pitchFamily="49" charset="-122"/>
                <a:ea typeface="黑体" panose="02010609060101010101" pitchFamily="49" charset="-122"/>
              </a:endParaRPr>
            </a:p>
            <a:p>
              <a:pPr marL="342900" indent="-342900" algn="l">
                <a:lnSpc>
                  <a:spcPct val="150000"/>
                </a:lnSpc>
                <a:buFont typeface="Wingdings" panose="05000000000000000000" pitchFamily="2" charset="2"/>
                <a:buChar char="Ø"/>
              </a:pPr>
              <a:r>
                <a:rPr lang="en-US" altLang="zh-CN" sz="2000" b="0" i="0" dirty="0">
                  <a:effectLst/>
                  <a:latin typeface="黑体" panose="02010609060101010101" pitchFamily="49" charset="-122"/>
                  <a:ea typeface="黑体" panose="02010609060101010101" pitchFamily="49" charset="-122"/>
                </a:rPr>
                <a:t>GRU</a:t>
              </a:r>
              <a:r>
                <a:rPr lang="zh-CN" altLang="en-US" sz="2000" b="0" i="0" dirty="0">
                  <a:effectLst/>
                  <a:latin typeface="黑体" panose="02010609060101010101" pitchFamily="49" charset="-122"/>
                  <a:ea typeface="黑体" panose="02010609060101010101" pitchFamily="49" charset="-122"/>
                </a:rPr>
                <a:t>可能遭受</a:t>
              </a:r>
              <a:r>
                <a:rPr lang="zh-CN" altLang="en-US" sz="2000" b="1" i="0" dirty="0">
                  <a:solidFill>
                    <a:srgbClr val="0A377B"/>
                  </a:solidFill>
                  <a:effectLst/>
                  <a:latin typeface="黑体" panose="02010609060101010101" pitchFamily="49" charset="-122"/>
                  <a:ea typeface="黑体" panose="02010609060101010101" pitchFamily="49" charset="-122"/>
                </a:rPr>
                <a:t>反向传播及时更新权重的缺点</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a:t>
              </a:r>
              <a:endParaRPr lang="zh-CN" altLang="en-US" sz="2000" b="0" i="0" dirty="0">
                <a:solidFill>
                  <a:schemeClr val="tx1">
                    <a:lumMod val="85000"/>
                    <a:lumOff val="15000"/>
                  </a:schemeClr>
                </a:solidFill>
                <a:effectLst/>
                <a:latin typeface="黑体" panose="02010609060101010101" pitchFamily="49" charset="-122"/>
                <a:ea typeface="黑体" panose="02010609060101010101" pitchFamily="49" charset="-122"/>
              </a:endParaRPr>
            </a:p>
          </p:txBody>
        </p:sp>
      </p:grpSp>
      <p:sp>
        <p:nvSpPr>
          <p:cNvPr id="23" name="矩形 22"/>
          <p:cNvSpPr/>
          <p:nvPr/>
        </p:nvSpPr>
        <p:spPr>
          <a:xfrm>
            <a:off x="2181968"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262968"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17</a:t>
            </a:fld>
            <a:endParaRPr lang="zh-CN" altLang="en-US" dirty="0"/>
          </a:p>
        </p:txBody>
      </p:sp>
      <p:sp>
        <p:nvSpPr>
          <p:cNvPr id="25" name="矩形 24">
            <a:extLst>
              <a:ext uri="{FF2B5EF4-FFF2-40B4-BE49-F238E27FC236}">
                <a16:creationId xmlns:a16="http://schemas.microsoft.com/office/drawing/2014/main" id="{1E66BC5E-7F76-45F8-A677-FE6BEBAD0936}"/>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9C86299-2E99-4B40-B166-2F57ACCB219C}"/>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29" name="矩形 28">
            <a:extLst>
              <a:ext uri="{FF2B5EF4-FFF2-40B4-BE49-F238E27FC236}">
                <a16:creationId xmlns:a16="http://schemas.microsoft.com/office/drawing/2014/main" id="{5D347645-1C00-46EF-888D-2D38DD9BF413}"/>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30" name="图片 29" descr="无背景logo橙黄">
            <a:extLst>
              <a:ext uri="{FF2B5EF4-FFF2-40B4-BE49-F238E27FC236}">
                <a16:creationId xmlns:a16="http://schemas.microsoft.com/office/drawing/2014/main" id="{87C2B190-2F5B-4EF7-B408-408EB5A899DD}"/>
              </a:ext>
            </a:extLst>
          </p:cNvPr>
          <p:cNvPicPr>
            <a:picLocks noChangeAspect="1"/>
          </p:cNvPicPr>
          <p:nvPr/>
        </p:nvPicPr>
        <p:blipFill>
          <a:blip r:embed="rId4">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6226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509372" y="1388146"/>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HK" sz="4800" b="1" dirty="0">
                <a:solidFill>
                  <a:srgbClr val="002060"/>
                </a:solidFill>
                <a:latin typeface="微软雅黑" panose="020B0503020204020204" pitchFamily="34" charset="-122"/>
                <a:ea typeface="微软雅黑" panose="020B0503020204020204" pitchFamily="34" charset="-122"/>
              </a:rPr>
              <a:t>TCN</a:t>
            </a:r>
          </a:p>
        </p:txBody>
      </p:sp>
      <p:sp>
        <p:nvSpPr>
          <p:cNvPr id="4" name="矩形 3"/>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44220" y="103505"/>
            <a:ext cx="1414780" cy="460375"/>
          </a:xfrm>
          <a:prstGeom prst="rect">
            <a:avLst/>
          </a:prstGeom>
        </p:spPr>
        <p:txBody>
          <a:bodyPr wrap="square">
            <a:no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859581"/>
            <a:ext cx="5638056"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endParaRPr lang="zh-CN" altLang="en-US" sz="2400" b="1" dirty="0">
              <a:solidFill>
                <a:srgbClr val="0174AB"/>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sz="2400" b="1" dirty="0">
              <a:solidFill>
                <a:srgbClr val="0174AB"/>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3">
            <a:biLevel thresh="25000"/>
          </a:blip>
          <a:stretch>
            <a:fillRect/>
          </a:stretch>
        </p:blipFill>
        <p:spPr>
          <a:xfrm>
            <a:off x="6890705" y="-236547"/>
            <a:ext cx="2253091" cy="1144496"/>
          </a:xfrm>
          <a:prstGeom prst="rect">
            <a:avLst/>
          </a:prstGeom>
        </p:spPr>
      </p:pic>
      <p:pic>
        <p:nvPicPr>
          <p:cNvPr id="615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14297"/>
          <a:stretch>
            <a:fillRect/>
          </a:stretch>
        </p:blipFill>
        <p:spPr bwMode="auto">
          <a:xfrm>
            <a:off x="709008" y="2082201"/>
            <a:ext cx="7807294" cy="2784659"/>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1952272" y="5204948"/>
            <a:ext cx="6115281" cy="140519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b="0" i="0" dirty="0">
                <a:effectLst/>
                <a:latin typeface="黑体" panose="02010609060101010101" pitchFamily="49" charset="-122"/>
                <a:ea typeface="黑体" panose="02010609060101010101" pitchFamily="49" charset="-122"/>
              </a:rPr>
              <a:t>单向的结构</a:t>
            </a:r>
            <a:endParaRPr lang="en-US" altLang="zh-CN" sz="2000" b="0" i="0" dirty="0">
              <a:effectLst/>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b="0" i="0" dirty="0">
                <a:effectLst/>
                <a:latin typeface="黑体" panose="02010609060101010101" pitchFamily="49" charset="-122"/>
                <a:ea typeface="黑体" panose="02010609060101010101" pitchFamily="49" charset="-122"/>
              </a:rPr>
              <a:t>需要很多层或很大的</a:t>
            </a:r>
            <a:r>
              <a:rPr lang="en-US" altLang="zh-CN" sz="2000" b="0" i="0" dirty="0">
                <a:effectLst/>
                <a:latin typeface="黑体" panose="02010609060101010101" pitchFamily="49" charset="-122"/>
                <a:ea typeface="黑体" panose="02010609060101010101" pitchFamily="49" charset="-122"/>
              </a:rPr>
              <a:t>filter</a:t>
            </a:r>
            <a:r>
              <a:rPr lang="zh-CN" altLang="en-US" sz="2000" b="0" i="0" dirty="0">
                <a:effectLst/>
                <a:latin typeface="黑体" panose="02010609060101010101" pitchFamily="49" charset="-122"/>
                <a:ea typeface="黑体" panose="02010609060101010101" pitchFamily="49" charset="-122"/>
              </a:rPr>
              <a:t>来增加卷积的感受野</a:t>
            </a:r>
            <a:endParaRPr lang="en-US" altLang="zh-CN" sz="2000" b="0" i="0" dirty="0">
              <a:effectLst/>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b="0" i="0" dirty="0">
                <a:effectLst/>
                <a:latin typeface="黑体" panose="02010609060101010101" pitchFamily="49" charset="-122"/>
                <a:ea typeface="黑体" panose="02010609060101010101" pitchFamily="49" charset="-122"/>
              </a:rPr>
              <a:t>梯度消失，训练复杂，拟合效果不好</a:t>
            </a:r>
            <a:endParaRPr lang="zh-CN" altLang="en-US" sz="2000" dirty="0">
              <a:latin typeface="黑体" panose="02010609060101010101" pitchFamily="49" charset="-122"/>
              <a:ea typeface="黑体" panose="02010609060101010101" pitchFamily="49" charset="-122"/>
            </a:endParaRPr>
          </a:p>
        </p:txBody>
      </p:sp>
      <p:sp>
        <p:nvSpPr>
          <p:cNvPr id="40" name="文本框 39"/>
          <p:cNvSpPr txBox="1"/>
          <p:nvPr/>
        </p:nvSpPr>
        <p:spPr>
          <a:xfrm>
            <a:off x="528009" y="4842747"/>
            <a:ext cx="4876800" cy="430887"/>
          </a:xfrm>
          <a:prstGeom prst="rect">
            <a:avLst/>
          </a:prstGeom>
          <a:noFill/>
        </p:spPr>
        <p:txBody>
          <a:bodyPr wrap="square">
            <a:spAutoFit/>
          </a:bodyPr>
          <a:lstStyle/>
          <a:p>
            <a:pPr algn="l"/>
            <a:r>
              <a:rPr lang="zh-CN" altLang="en-US" sz="2200" b="1" i="0" dirty="0">
                <a:solidFill>
                  <a:srgbClr val="002060"/>
                </a:solidFill>
                <a:effectLst/>
                <a:latin typeface="PingFang SC"/>
              </a:rPr>
              <a:t>因果卷积</a:t>
            </a:r>
            <a:r>
              <a:rPr lang="en-US" altLang="zh-CN" sz="2200" b="1" i="0" dirty="0">
                <a:solidFill>
                  <a:srgbClr val="002060"/>
                </a:solidFill>
                <a:effectLst/>
                <a:latin typeface="PingFang SC"/>
              </a:rPr>
              <a:t>(Causal Convolution)</a:t>
            </a:r>
          </a:p>
        </p:txBody>
      </p:sp>
      <p:sp>
        <p:nvSpPr>
          <p:cNvPr id="41" name="矩形 40"/>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258523"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18</a:t>
            </a:fld>
            <a:endParaRPr lang="zh-CN" altLang="en-US" dirty="0"/>
          </a:p>
        </p:txBody>
      </p:sp>
      <p:sp>
        <p:nvSpPr>
          <p:cNvPr id="14" name="矩形 13">
            <a:extLst>
              <a:ext uri="{FF2B5EF4-FFF2-40B4-BE49-F238E27FC236}">
                <a16:creationId xmlns:a16="http://schemas.microsoft.com/office/drawing/2014/main" id="{B5813D9B-4768-48C6-81CE-72191E5B7BC7}"/>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AA6A9E2-C6B2-49A5-A8CF-749D78DFE2F8}"/>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6" name="矩形 15">
            <a:extLst>
              <a:ext uri="{FF2B5EF4-FFF2-40B4-BE49-F238E27FC236}">
                <a16:creationId xmlns:a16="http://schemas.microsoft.com/office/drawing/2014/main" id="{847B255B-4EC8-4E22-8821-5F93C27CE4CF}"/>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17" name="图片 16" descr="无背景logo橙黄">
            <a:extLst>
              <a:ext uri="{FF2B5EF4-FFF2-40B4-BE49-F238E27FC236}">
                <a16:creationId xmlns:a16="http://schemas.microsoft.com/office/drawing/2014/main" id="{781AC6E1-74DB-4F1F-B2B8-49A963BFBD41}"/>
              </a:ext>
            </a:extLst>
          </p:cNvPr>
          <p:cNvPicPr>
            <a:picLocks noChangeAspect="1"/>
          </p:cNvPicPr>
          <p:nvPr/>
        </p:nvPicPr>
        <p:blipFill>
          <a:blip r:embed="rId3">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861728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509372" y="1434444"/>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HK" sz="4800" b="1" dirty="0">
                <a:solidFill>
                  <a:srgbClr val="002060"/>
                </a:solidFill>
                <a:latin typeface="微软雅黑" panose="020B0503020204020204" pitchFamily="34" charset="-122"/>
                <a:ea typeface="微软雅黑" panose="020B0503020204020204" pitchFamily="34" charset="-122"/>
              </a:rPr>
              <a:t>TCN</a:t>
            </a:r>
          </a:p>
        </p:txBody>
      </p:sp>
      <p:sp>
        <p:nvSpPr>
          <p:cNvPr id="4" name="矩形 3"/>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1069"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31069"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905879"/>
            <a:ext cx="5638056"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p>
          <a:p>
            <a:pPr marL="285750" indent="-285750">
              <a:buFont typeface="Wingdings" panose="05000000000000000000" pitchFamily="2" charset="2"/>
              <a:buChar char="p"/>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3">
            <a:biLevel thresh="25000"/>
          </a:blip>
          <a:stretch>
            <a:fillRect/>
          </a:stretch>
        </p:blipFill>
        <p:spPr>
          <a:xfrm>
            <a:off x="6890705" y="-245437"/>
            <a:ext cx="2253091" cy="1144496"/>
          </a:xfrm>
          <a:prstGeom prst="rect">
            <a:avLst/>
          </a:prstGeom>
        </p:spPr>
      </p:pic>
      <p:pic>
        <p:nvPicPr>
          <p:cNvPr id="12290" name="Picture 2"/>
          <p:cNvPicPr>
            <a:picLocks noChangeAspect="1" noChangeArrowheads="1"/>
          </p:cNvPicPr>
          <p:nvPr/>
        </p:nvPicPr>
        <p:blipFill>
          <a:blip r:embed="rId4"/>
          <a:srcRect/>
          <a:stretch>
            <a:fillRect/>
          </a:stretch>
        </p:blipFill>
        <p:spPr bwMode="auto">
          <a:xfrm>
            <a:off x="321611" y="3668419"/>
            <a:ext cx="8500777" cy="290480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5"/>
          <a:srcRect r="5568"/>
          <a:stretch>
            <a:fillRect/>
          </a:stretch>
        </p:blipFill>
        <p:spPr>
          <a:xfrm>
            <a:off x="180103" y="2478995"/>
            <a:ext cx="3706328" cy="990738"/>
          </a:xfrm>
          <a:prstGeom prst="rect">
            <a:avLst/>
          </a:prstGeom>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417" y="1015524"/>
            <a:ext cx="4118808" cy="261720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2181968"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62968"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19</a:t>
            </a:fld>
            <a:endParaRPr lang="zh-CN" altLang="en-US" dirty="0"/>
          </a:p>
        </p:txBody>
      </p:sp>
      <p:sp>
        <p:nvSpPr>
          <p:cNvPr id="16" name="矩形 15">
            <a:extLst>
              <a:ext uri="{FF2B5EF4-FFF2-40B4-BE49-F238E27FC236}">
                <a16:creationId xmlns:a16="http://schemas.microsoft.com/office/drawing/2014/main" id="{F2371553-0CA6-41D7-A778-0FFA33984276}"/>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C446F4-C68E-4069-B928-C4C230308EA9}"/>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8" name="矩形 17">
            <a:extLst>
              <a:ext uri="{FF2B5EF4-FFF2-40B4-BE49-F238E27FC236}">
                <a16:creationId xmlns:a16="http://schemas.microsoft.com/office/drawing/2014/main" id="{C931241B-79FB-4522-9F51-116C2EC5E7FD}"/>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19" name="图片 18" descr="无背景logo橙黄">
            <a:extLst>
              <a:ext uri="{FF2B5EF4-FFF2-40B4-BE49-F238E27FC236}">
                <a16:creationId xmlns:a16="http://schemas.microsoft.com/office/drawing/2014/main" id="{7F80428F-A319-432E-A616-42C6518CF0D9}"/>
              </a:ext>
            </a:extLst>
          </p:cNvPr>
          <p:cNvPicPr>
            <a:picLocks noChangeAspect="1"/>
          </p:cNvPicPr>
          <p:nvPr/>
        </p:nvPicPr>
        <p:blipFill>
          <a:blip r:embed="rId3">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246357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latin typeface="微软雅黑" panose="020B0503020204020204" pitchFamily="34" charset="-122"/>
                <a:ea typeface="微软雅黑" panose="020B0503020204020204" pitchFamily="34" charset="-122"/>
              </a:rPr>
              <a:t>研究背景及现状</a:t>
            </a:r>
            <a:endParaRPr lang="zh-HK" altLang="en-US" sz="2400" b="1" spc="300" dirty="0">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研究内容</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270" t="2775" r="4043" b="2104"/>
          <a:stretch>
            <a:fillRect/>
          </a:stretch>
        </p:blipFill>
        <p:spPr bwMode="auto">
          <a:xfrm>
            <a:off x="186623" y="1890532"/>
            <a:ext cx="4554855" cy="4624552"/>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509372" y="1307123"/>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HK" sz="4800" b="1" dirty="0">
                <a:solidFill>
                  <a:srgbClr val="002060"/>
                </a:solidFill>
                <a:latin typeface="微软雅黑" panose="020B0503020204020204" pitchFamily="34" charset="-122"/>
                <a:ea typeface="微软雅黑" panose="020B0503020204020204" pitchFamily="34" charset="-122"/>
              </a:rPr>
              <a:t>TCN</a:t>
            </a:r>
          </a:p>
        </p:txBody>
      </p:sp>
      <p:sp>
        <p:nvSpPr>
          <p:cNvPr id="4" name="矩形 3"/>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778558"/>
            <a:ext cx="5638056"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计算方式</a:t>
            </a:r>
          </a:p>
          <a:p>
            <a:pPr marL="285750" indent="-285750">
              <a:buFont typeface="Wingdings" panose="05000000000000000000" pitchFamily="2" charset="2"/>
              <a:buChar char="p"/>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4">
            <a:biLevel thresh="25000"/>
          </a:blip>
          <a:stretch>
            <a:fillRect/>
          </a:stretch>
        </p:blipFill>
        <p:spPr>
          <a:xfrm>
            <a:off x="6890705" y="-245437"/>
            <a:ext cx="2253091" cy="1144496"/>
          </a:xfrm>
          <a:prstGeom prst="rect">
            <a:avLst/>
          </a:prstGeom>
        </p:spPr>
      </p:pic>
      <p:sp>
        <p:nvSpPr>
          <p:cNvPr id="33" name="文本框 32"/>
          <p:cNvSpPr txBox="1"/>
          <p:nvPr/>
        </p:nvSpPr>
        <p:spPr>
          <a:xfrm>
            <a:off x="6240976" y="3304520"/>
            <a:ext cx="1299457" cy="400110"/>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残差模块</a:t>
            </a:r>
            <a:endParaRPr lang="en-US" altLang="zh-CN" sz="2000" dirty="0">
              <a:latin typeface="黑体" panose="02010609060101010101" pitchFamily="49" charset="-122"/>
              <a:ea typeface="黑体" panose="02010609060101010101" pitchFamily="49" charset="-122"/>
            </a:endParaRPr>
          </a:p>
        </p:txBody>
      </p:sp>
      <p:sp>
        <p:nvSpPr>
          <p:cNvPr id="35" name="文本框 34"/>
          <p:cNvSpPr txBox="1"/>
          <p:nvPr/>
        </p:nvSpPr>
        <p:spPr>
          <a:xfrm>
            <a:off x="4741478" y="3910162"/>
            <a:ext cx="4511500" cy="232852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深层网络易出现梯度</a:t>
            </a:r>
            <a:r>
              <a:rPr lang="zh-CN" altLang="en-US" sz="2000" b="1" dirty="0">
                <a:solidFill>
                  <a:srgbClr val="0A377B"/>
                </a:solidFill>
                <a:latin typeface="黑体" panose="02010609060101010101" pitchFamily="49" charset="-122"/>
                <a:ea typeface="黑体" panose="02010609060101010101" pitchFamily="49" charset="-122"/>
              </a:rPr>
              <a:t>消失/爆炸</a:t>
            </a:r>
            <a:endParaRPr lang="en-US" altLang="zh-CN" sz="2000" b="1" dirty="0">
              <a:solidFill>
                <a:srgbClr val="0A377B"/>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浅层网络很易扩展为深层网络</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残差网络加入跨层连接的恒等映射</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H(X)改为F(X)=H(X)-X，即学习对输入X的</a:t>
            </a:r>
            <a:r>
              <a:rPr lang="zh-CN" altLang="en-US" sz="2000" b="1" dirty="0">
                <a:solidFill>
                  <a:srgbClr val="0A377B"/>
                </a:solidFill>
                <a:latin typeface="黑体" panose="02010609060101010101" pitchFamily="49" charset="-122"/>
                <a:ea typeface="黑体" panose="02010609060101010101" pitchFamily="49" charset="-122"/>
              </a:rPr>
              <a:t>整体变换</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改为</a:t>
            </a:r>
            <a:r>
              <a:rPr lang="zh-CN" altLang="en-US" sz="2000" b="1" dirty="0">
                <a:solidFill>
                  <a:srgbClr val="0A377B"/>
                </a:solidFill>
                <a:latin typeface="黑体" panose="02010609060101010101" pitchFamily="49" charset="-122"/>
                <a:ea typeface="黑体" panose="02010609060101010101" pitchFamily="49" charset="-122"/>
              </a:rPr>
              <a:t>部分修改</a:t>
            </a:r>
          </a:p>
        </p:txBody>
      </p:sp>
      <p:pic>
        <p:nvPicPr>
          <p:cNvPr id="1126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0891" t="6499" r="12035"/>
          <a:stretch>
            <a:fillRect/>
          </a:stretch>
        </p:blipFill>
        <p:spPr bwMode="auto">
          <a:xfrm>
            <a:off x="5014806" y="971027"/>
            <a:ext cx="3942571" cy="227935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58523"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20</a:t>
            </a:fld>
            <a:endParaRPr lang="zh-CN" altLang="en-US" dirty="0"/>
          </a:p>
        </p:txBody>
      </p:sp>
      <p:sp>
        <p:nvSpPr>
          <p:cNvPr id="16" name="矩形 15">
            <a:extLst>
              <a:ext uri="{FF2B5EF4-FFF2-40B4-BE49-F238E27FC236}">
                <a16:creationId xmlns:a16="http://schemas.microsoft.com/office/drawing/2014/main" id="{B34F0FE7-39F6-42D3-9BFA-FABE903CB53A}"/>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0F3454D-BC73-467A-871D-E0E5C6A6A9A7}"/>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8" name="矩形 17">
            <a:extLst>
              <a:ext uri="{FF2B5EF4-FFF2-40B4-BE49-F238E27FC236}">
                <a16:creationId xmlns:a16="http://schemas.microsoft.com/office/drawing/2014/main" id="{9A54D4BB-E339-4CAC-BDAF-5417B126BEA0}"/>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19" name="图片 18" descr="无背景logo橙黄">
            <a:extLst>
              <a:ext uri="{FF2B5EF4-FFF2-40B4-BE49-F238E27FC236}">
                <a16:creationId xmlns:a16="http://schemas.microsoft.com/office/drawing/2014/main" id="{E0C30180-2FD4-4E8C-9EE6-232BB22D9368}"/>
              </a:ext>
            </a:extLst>
          </p:cNvPr>
          <p:cNvPicPr>
            <a:picLocks noChangeAspect="1"/>
          </p:cNvPicPr>
          <p:nvPr/>
        </p:nvPicPr>
        <p:blipFill>
          <a:blip r:embed="rId4">
            <a:biLevel thresh="25000"/>
          </a:blip>
          <a:stretch>
            <a:fillRect/>
          </a:stretch>
        </p:blipFill>
        <p:spPr>
          <a:xfrm>
            <a:off x="6890705" y="-240992"/>
            <a:ext cx="2253091" cy="1144496"/>
          </a:xfrm>
          <a:prstGeom prst="rect">
            <a:avLst/>
          </a:prstGeom>
        </p:spPr>
      </p:pic>
    </p:spTree>
    <p:extLst>
      <p:ext uri="{BB962C8B-B14F-4D97-AF65-F5344CB8AC3E}">
        <p14:creationId xmlns:p14="http://schemas.microsoft.com/office/powerpoint/2010/main" val="175398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509372" y="1226101"/>
            <a:ext cx="3543527" cy="830997"/>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HK" sz="4800" b="1" dirty="0">
                <a:solidFill>
                  <a:srgbClr val="002060"/>
                </a:solidFill>
                <a:latin typeface="微软雅黑" panose="020B0503020204020204" pitchFamily="34" charset="-122"/>
                <a:ea typeface="微软雅黑" panose="020B0503020204020204" pitchFamily="34" charset="-122"/>
              </a:rPr>
              <a:t>TCN</a:t>
            </a:r>
          </a:p>
        </p:txBody>
      </p:sp>
      <p:sp>
        <p:nvSpPr>
          <p:cNvPr id="4" name="矩形 3"/>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799" y="697536"/>
            <a:ext cx="563805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002060"/>
                </a:solidFill>
                <a:latin typeface="微软雅黑" panose="020B0503020204020204" pitchFamily="34" charset="-122"/>
                <a:ea typeface="微软雅黑" panose="020B0503020204020204" pitchFamily="34" charset="-122"/>
              </a:rPr>
              <a:t>优势</a:t>
            </a:r>
          </a:p>
        </p:txBody>
      </p:sp>
      <p:pic>
        <p:nvPicPr>
          <p:cNvPr id="13" name="图片 12" descr="无背景logo橙黄"/>
          <p:cNvPicPr>
            <a:picLocks noChangeAspect="1"/>
          </p:cNvPicPr>
          <p:nvPr/>
        </p:nvPicPr>
        <p:blipFill>
          <a:blip r:embed="rId3">
            <a:biLevel thresh="25000"/>
          </a:blip>
          <a:stretch>
            <a:fillRect/>
          </a:stretch>
        </p:blipFill>
        <p:spPr>
          <a:xfrm>
            <a:off x="6890705" y="-236547"/>
            <a:ext cx="2253091" cy="1144496"/>
          </a:xfrm>
          <a:prstGeom prst="rect">
            <a:avLst/>
          </a:prstGeom>
        </p:spPr>
      </p:pic>
      <p:sp>
        <p:nvSpPr>
          <p:cNvPr id="2" name="文本框 1"/>
          <p:cNvSpPr txBox="1"/>
          <p:nvPr/>
        </p:nvSpPr>
        <p:spPr>
          <a:xfrm>
            <a:off x="0" y="6167006"/>
            <a:ext cx="9144000" cy="707886"/>
          </a:xfrm>
          <a:prstGeom prst="rect">
            <a:avLst/>
          </a:prstGeom>
          <a:solidFill>
            <a:srgbClr val="002060"/>
          </a:solidFill>
        </p:spPr>
        <p:txBody>
          <a:bodyPr wrap="square">
            <a:spAutoFit/>
          </a:bodyPr>
          <a:lstStyle>
            <a:defPPr>
              <a:defRPr lang="zh-CN"/>
            </a:defPPr>
            <a:lvl1pPr>
              <a:defRPr sz="2000">
                <a:solidFill>
                  <a:schemeClr val="bg1"/>
                </a:solidFill>
              </a:defRPr>
            </a:lvl1pPr>
          </a:lstStyle>
          <a:p>
            <a:r>
              <a:rPr lang="en-US" altLang="zh-CN" dirty="0"/>
              <a:t>Bai S ,</a:t>
            </a:r>
            <a:r>
              <a:rPr lang="zh-CN" altLang="en-US"/>
              <a:t>et al</a:t>
            </a:r>
            <a:r>
              <a:rPr lang="en-US" altLang="zh-CN" dirty="0"/>
              <a:t> . An Empirical Evaluation of Generic Convolutional and Recurrent Networks for Sequence Modeling[J</a:t>
            </a:r>
            <a:r>
              <a:rPr lang="en-US" altLang="zh-CN"/>
              <a:t>]. 2018</a:t>
            </a:r>
            <a:r>
              <a:rPr lang="en-US" altLang="zh-CN" dirty="0"/>
              <a:t>.</a:t>
            </a:r>
            <a:endParaRPr lang="zh-CN" altLang="en-US" dirty="0"/>
          </a:p>
        </p:txBody>
      </p:sp>
      <p:sp>
        <p:nvSpPr>
          <p:cNvPr id="19" name="文本框 18"/>
          <p:cNvSpPr txBox="1"/>
          <p:nvPr/>
        </p:nvSpPr>
        <p:spPr>
          <a:xfrm>
            <a:off x="1094891" y="1860825"/>
            <a:ext cx="7421411" cy="707886"/>
          </a:xfrm>
          <a:prstGeom prst="rect">
            <a:avLst/>
          </a:prstGeom>
          <a:noFill/>
        </p:spPr>
        <p:txBody>
          <a:bodyPr wrap="square">
            <a:spAutoFit/>
          </a:bodyPr>
          <a:lstStyle/>
          <a:p>
            <a:pPr algn="ctr"/>
            <a:r>
              <a:rPr lang="en-US" altLang="zh-CN" sz="4000" b="1" dirty="0">
                <a:latin typeface="微软雅黑" panose="020B0503020204020204" pitchFamily="34" charset="-122"/>
                <a:ea typeface="微软雅黑" panose="020B0503020204020204" pitchFamily="34" charset="-122"/>
              </a:rPr>
              <a:t>= </a:t>
            </a:r>
            <a:r>
              <a:rPr lang="en-US" altLang="zh-CN" sz="3600" b="1" dirty="0">
                <a:latin typeface="微软雅黑" panose="020B0503020204020204" pitchFamily="34" charset="-122"/>
                <a:ea typeface="微软雅黑" panose="020B0503020204020204" pitchFamily="34" charset="-122"/>
              </a:rPr>
              <a:t>1D FCN + </a:t>
            </a:r>
            <a:r>
              <a:rPr lang="zh-CN" altLang="en-US" sz="3600" b="1" dirty="0">
                <a:latin typeface="微软雅黑" panose="020B0503020204020204" pitchFamily="34" charset="-122"/>
                <a:ea typeface="微软雅黑" panose="020B0503020204020204" pitchFamily="34" charset="-122"/>
              </a:rPr>
              <a:t>膨胀因果卷积</a:t>
            </a:r>
            <a:endParaRPr lang="zh-CN" altLang="en-US" sz="40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456624" y="2509967"/>
            <a:ext cx="8456148" cy="32518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002060"/>
                </a:solidFill>
                <a:latin typeface="黑体" panose="02010609060101010101" pitchFamily="49" charset="-122"/>
                <a:ea typeface="黑体" panose="02010609060101010101" pitchFamily="49" charset="-122"/>
              </a:rPr>
              <a:t>并行性</a:t>
            </a:r>
          </a:p>
          <a:p>
            <a:pPr marL="285750" indent="-285750">
              <a:lnSpc>
                <a:spcPct val="150000"/>
              </a:lnSpc>
              <a:buFont typeface="Wingdings" panose="05000000000000000000" pitchFamily="2" charset="2"/>
              <a:buChar char="Ø"/>
            </a:pPr>
            <a:r>
              <a:rPr lang="zh-CN" altLang="en-US" sz="2000" b="1" dirty="0">
                <a:solidFill>
                  <a:srgbClr val="002060"/>
                </a:solidFill>
                <a:latin typeface="黑体" panose="02010609060101010101" pitchFamily="49" charset="-122"/>
                <a:ea typeface="黑体" panose="02010609060101010101" pitchFamily="49" charset="-122"/>
              </a:rPr>
              <a:t>灵活的感受野</a:t>
            </a:r>
            <a:endParaRPr lang="en-US" altLang="zh-CN" sz="2000" dirty="0">
              <a:solidFill>
                <a:srgbClr val="002060"/>
              </a:solidFill>
              <a:latin typeface="黑体" panose="02010609060101010101" pitchFamily="49" charset="-122"/>
              <a:ea typeface="黑体" panose="02010609060101010101" pitchFamily="49" charset="-122"/>
            </a:endParaRPr>
          </a:p>
          <a:p>
            <a:pPr>
              <a:lnSpc>
                <a:spcPct val="150000"/>
              </a:lnSpc>
            </a:pPr>
            <a:r>
              <a:rPr lang="en-US" altLang="zh-CN" sz="2000" dirty="0">
                <a:solidFill>
                  <a:srgbClr val="666666"/>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可根据不同的任务不同的特性灵活定制</a:t>
            </a:r>
          </a:p>
          <a:p>
            <a:pPr marL="285750" indent="-285750">
              <a:lnSpc>
                <a:spcPct val="150000"/>
              </a:lnSpc>
              <a:buFont typeface="Wingdings" panose="05000000000000000000" pitchFamily="2" charset="2"/>
              <a:buChar char="Ø"/>
            </a:pPr>
            <a:r>
              <a:rPr lang="zh-CN" altLang="en-US" sz="2000" b="1" dirty="0">
                <a:solidFill>
                  <a:srgbClr val="002060"/>
                </a:solidFill>
                <a:latin typeface="黑体" panose="02010609060101010101" pitchFamily="49" charset="-122"/>
                <a:ea typeface="黑体" panose="02010609060101010101" pitchFamily="49" charset="-122"/>
              </a:rPr>
              <a:t>稳定的梯度</a:t>
            </a:r>
            <a:endParaRPr lang="en-US" altLang="zh-CN" sz="2000" b="1" dirty="0">
              <a:solidFill>
                <a:srgbClr val="002060"/>
              </a:solidFill>
              <a:latin typeface="黑体" panose="02010609060101010101" pitchFamily="49" charset="-122"/>
              <a:ea typeface="黑体" panose="02010609060101010101" pitchFamily="49" charset="-122"/>
            </a:endParaRPr>
          </a:p>
          <a:p>
            <a:pPr>
              <a:lnSpc>
                <a:spcPct val="150000"/>
              </a:lnSpc>
            </a:pPr>
            <a:r>
              <a:rPr lang="en-US" altLang="zh-CN" sz="2000" dirty="0">
                <a:solidFill>
                  <a:srgbClr val="666666"/>
                </a:solidFill>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RNN</a:t>
            </a:r>
            <a:r>
              <a:rPr lang="zh-CN" altLang="en-US" sz="2000" dirty="0">
                <a:latin typeface="黑体" panose="02010609060101010101" pitchFamily="49" charset="-122"/>
                <a:ea typeface="黑体" panose="02010609060101010101" pitchFamily="49" charset="-122"/>
              </a:rPr>
              <a:t>经常存在梯度消失和梯度爆炸的问题，</a:t>
            </a:r>
            <a:r>
              <a:rPr lang="en-US" altLang="zh-CN" sz="2000" dirty="0">
                <a:latin typeface="黑体" panose="02010609060101010101" pitchFamily="49" charset="-122"/>
                <a:ea typeface="黑体" panose="02010609060101010101" pitchFamily="49" charset="-122"/>
              </a:rPr>
              <a:t>TCN</a:t>
            </a:r>
            <a:r>
              <a:rPr lang="zh-CN" altLang="en-US" sz="2000" dirty="0">
                <a:latin typeface="黑体" panose="02010609060101010101" pitchFamily="49" charset="-122"/>
                <a:ea typeface="黑体" panose="02010609060101010101" pitchFamily="49" charset="-122"/>
              </a:rPr>
              <a:t>不太存在梯度消失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爆炸</a:t>
            </a:r>
          </a:p>
          <a:p>
            <a:pPr marL="285750" indent="-285750">
              <a:lnSpc>
                <a:spcPct val="150000"/>
              </a:lnSpc>
              <a:buFont typeface="Wingdings" panose="05000000000000000000" pitchFamily="2" charset="2"/>
              <a:buChar char="Ø"/>
            </a:pPr>
            <a:r>
              <a:rPr lang="zh-CN" altLang="en-US" sz="2000" b="1" dirty="0">
                <a:solidFill>
                  <a:srgbClr val="002060"/>
                </a:solidFill>
                <a:latin typeface="黑体" panose="02010609060101010101" pitchFamily="49" charset="-122"/>
                <a:ea typeface="黑体" panose="02010609060101010101" pitchFamily="49" charset="-122"/>
              </a:rPr>
              <a:t>内存更低</a:t>
            </a:r>
            <a:endParaRPr lang="en-US" altLang="zh-CN" sz="2000" b="1" dirty="0">
              <a:solidFill>
                <a:srgbClr val="002060"/>
              </a:solidFill>
              <a:latin typeface="黑体" panose="02010609060101010101" pitchFamily="49" charset="-122"/>
              <a:ea typeface="黑体" panose="02010609060101010101" pitchFamily="49" charset="-122"/>
            </a:endParaRPr>
          </a:p>
          <a:p>
            <a:pPr>
              <a:lnSpc>
                <a:spcPct val="150000"/>
              </a:lnSpc>
            </a:pPr>
            <a:r>
              <a:rPr lang="en-US" altLang="zh-CN" sz="2000" dirty="0">
                <a:solidFill>
                  <a:srgbClr val="666666"/>
                </a:solidFill>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TCN</a:t>
            </a:r>
            <a:r>
              <a:rPr lang="zh-CN" altLang="en-US" sz="2000" dirty="0">
                <a:latin typeface="黑体" panose="02010609060101010101" pitchFamily="49" charset="-122"/>
                <a:ea typeface="黑体" panose="02010609060101010101" pitchFamily="49" charset="-122"/>
              </a:rPr>
              <a:t>在一层里卷积核是共享，内存使用更低</a:t>
            </a:r>
          </a:p>
        </p:txBody>
      </p:sp>
      <p:sp>
        <p:nvSpPr>
          <p:cNvPr id="23" name="矩形 22"/>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258523" y="103416"/>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演化规律</a:t>
            </a:r>
            <a:endParaRPr lang="zh-CN" altLang="en-US" sz="2400" dirty="0">
              <a:solidFill>
                <a:schemeClr val="bg1"/>
              </a:solidFill>
            </a:endParaRPr>
          </a:p>
        </p:txBody>
      </p:sp>
      <p:sp>
        <p:nvSpPr>
          <p:cNvPr id="3" name="灯片编号占位符 5"/>
          <p:cNvSpPr txBox="1"/>
          <p:nvPr/>
        </p:nvSpPr>
        <p:spPr>
          <a:xfrm>
            <a:off x="6169572" y="5738164"/>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21</a:t>
            </a:fld>
            <a:endParaRPr lang="zh-CN" altLang="en-US" dirty="0"/>
          </a:p>
        </p:txBody>
      </p:sp>
      <p:sp>
        <p:nvSpPr>
          <p:cNvPr id="14" name="矩形 13">
            <a:extLst>
              <a:ext uri="{FF2B5EF4-FFF2-40B4-BE49-F238E27FC236}">
                <a16:creationId xmlns:a16="http://schemas.microsoft.com/office/drawing/2014/main" id="{423AEDC0-7CC7-4B17-BADB-5A70453277BB}"/>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8DADF6B-F6AA-486E-87C8-A690BC41EE99}"/>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6" name="矩形 15">
            <a:extLst>
              <a:ext uri="{FF2B5EF4-FFF2-40B4-BE49-F238E27FC236}">
                <a16:creationId xmlns:a16="http://schemas.microsoft.com/office/drawing/2014/main" id="{6A71297B-41DA-475D-A99B-2AAD0A79D8E5}"/>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常见时序网络模型</a:t>
            </a:r>
          </a:p>
        </p:txBody>
      </p:sp>
      <p:pic>
        <p:nvPicPr>
          <p:cNvPr id="17" name="图片 16" descr="无背景logo橙黄">
            <a:extLst>
              <a:ext uri="{FF2B5EF4-FFF2-40B4-BE49-F238E27FC236}">
                <a16:creationId xmlns:a16="http://schemas.microsoft.com/office/drawing/2014/main" id="{164C48C5-0D3C-4E4E-A2B0-3BF53872D085}"/>
              </a:ext>
            </a:extLst>
          </p:cNvPr>
          <p:cNvPicPr>
            <a:picLocks noChangeAspect="1"/>
          </p:cNvPicPr>
          <p:nvPr/>
        </p:nvPicPr>
        <p:blipFill>
          <a:blip r:embed="rId3">
            <a:biLevel thresh="25000"/>
          </a:blip>
          <a:stretch>
            <a:fillRect/>
          </a:stretch>
        </p:blipFill>
        <p:spPr>
          <a:xfrm>
            <a:off x="6890705" y="-240992"/>
            <a:ext cx="2253091" cy="1144496"/>
          </a:xfrm>
          <a:prstGeom prst="rect">
            <a:avLst/>
          </a:prstGeom>
        </p:spPr>
      </p:pic>
      <p:sp>
        <p:nvSpPr>
          <p:cNvPr id="18" name="矩形 17">
            <a:extLst>
              <a:ext uri="{FF2B5EF4-FFF2-40B4-BE49-F238E27FC236}">
                <a16:creationId xmlns:a16="http://schemas.microsoft.com/office/drawing/2014/main" id="{85C02113-D299-4CF0-A2E0-42E59C2A2B61}"/>
              </a:ext>
            </a:extLst>
          </p:cNvPr>
          <p:cNvSpPr/>
          <p:nvPr/>
        </p:nvSpPr>
        <p:spPr>
          <a:xfrm>
            <a:off x="1003505" y="2890770"/>
            <a:ext cx="7136990" cy="1398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常见时序网络模型仅关注预测效果，鲜有关于时序模型动力系统稳定性的讨论</a:t>
            </a:r>
          </a:p>
        </p:txBody>
      </p:sp>
    </p:spTree>
    <p:extLst>
      <p:ext uri="{BB962C8B-B14F-4D97-AF65-F5344CB8AC3E}">
        <p14:creationId xmlns:p14="http://schemas.microsoft.com/office/powerpoint/2010/main" val="144928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p:sp>
        <p:nvSpPr>
          <p:cNvPr id="6" name="文本框 5">
            <a:extLst>
              <a:ext uri="{FF2B5EF4-FFF2-40B4-BE49-F238E27FC236}">
                <a16:creationId xmlns:a16="http://schemas.microsoft.com/office/drawing/2014/main" id="{BF13C022-B7D7-4DDA-91F2-541F98AD2836}"/>
              </a:ext>
            </a:extLst>
          </p:cNvPr>
          <p:cNvSpPr txBox="1"/>
          <p:nvPr/>
        </p:nvSpPr>
        <p:spPr>
          <a:xfrm>
            <a:off x="2739816" y="3502970"/>
            <a:ext cx="1806270"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线性变换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5B59B1-8B71-4FBE-BE5F-0D806D6081F9}"/>
                  </a:ext>
                </a:extLst>
              </p:cNvPr>
              <p:cNvSpPr txBox="1"/>
              <p:nvPr/>
            </p:nvSpPr>
            <p:spPr>
              <a:xfrm>
                <a:off x="715584" y="1960498"/>
                <a:ext cx="3456384" cy="1027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𝑑</m:t>
                          </m:r>
                        </m:num>
                        <m:den>
                          <m:r>
                            <a:rPr lang="en-US" altLang="zh-CN" sz="3200" b="0" i="1" smtClean="0">
                              <a:latin typeface="Cambria Math" panose="02040503050406030204" pitchFamily="18" charset="0"/>
                            </a:rPr>
                            <m:t>𝑑𝑡</m:t>
                          </m:r>
                        </m:den>
                      </m:f>
                      <m:d>
                        <m:dPr>
                          <m:ctrlPr>
                            <a:rPr lang="en-US" altLang="zh-CN" sz="3200" b="0" i="1" smtClean="0">
                              <a:latin typeface="Cambria Math" panose="02040503050406030204" pitchFamily="18" charset="0"/>
                            </a:rPr>
                          </m:ctrlPr>
                        </m:dPr>
                        <m:e>
                          <m:m>
                            <m:mPr>
                              <m:mcs>
                                <m:mc>
                                  <m:mcPr>
                                    <m:count m:val="1"/>
                                    <m:mcJc m:val="center"/>
                                  </m:mcPr>
                                </m:mc>
                              </m:mcs>
                              <m:ctrlPr>
                                <a:rPr lang="en-US" altLang="zh-CN" sz="3200" b="0" i="1" smtClean="0">
                                  <a:latin typeface="Cambria Math" panose="02040503050406030204" pitchFamily="18" charset="0"/>
                                </a:rPr>
                              </m:ctrlPr>
                            </m:mPr>
                            <m:mr>
                              <m:e>
                                <m:r>
                                  <m:rPr>
                                    <m:brk m:alnAt="7"/>
                                  </m:rPr>
                                  <a:rPr lang="en-US" altLang="zh-CN" sz="3200" b="0" i="1" smtClean="0">
                                    <a:latin typeface="Cambria Math" panose="02040503050406030204" pitchFamily="18" charset="0"/>
                                  </a:rPr>
                                  <m:t>𝑥</m:t>
                                </m:r>
                              </m:e>
                            </m:mr>
                            <m:mr>
                              <m:e>
                                <m:r>
                                  <a:rPr lang="en-US" altLang="zh-CN" sz="3200" b="0" i="1" smtClean="0">
                                    <a:latin typeface="Cambria Math" panose="02040503050406030204" pitchFamily="18" charset="0"/>
                                  </a:rPr>
                                  <m:t>𝑦</m:t>
                                </m:r>
                              </m:e>
                            </m:mr>
                          </m:m>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m:t>
                      </m:r>
                      <m:d>
                        <m:dPr>
                          <m:ctrlPr>
                            <a:rPr lang="en-US" altLang="zh-CN" sz="3200" i="1">
                              <a:latin typeface="Cambria Math" panose="02040503050406030204" pitchFamily="18" charset="0"/>
                            </a:rPr>
                          </m:ctrlPr>
                        </m:dPr>
                        <m:e>
                          <m:m>
                            <m:mPr>
                              <m:mcs>
                                <m:mc>
                                  <m:mcPr>
                                    <m:count m:val="1"/>
                                    <m:mcJc m:val="center"/>
                                  </m:mcPr>
                                </m:mc>
                              </m:mcs>
                              <m:ctrlPr>
                                <a:rPr lang="en-US" altLang="zh-CN" sz="3200" i="1">
                                  <a:latin typeface="Cambria Math" panose="02040503050406030204" pitchFamily="18" charset="0"/>
                                </a:rPr>
                              </m:ctrlPr>
                            </m:mPr>
                            <m:mr>
                              <m:e>
                                <m:r>
                                  <m:rPr>
                                    <m:brk m:alnAt="7"/>
                                  </m:rPr>
                                  <a:rPr lang="en-US" altLang="zh-CN" sz="3200" i="1">
                                    <a:latin typeface="Cambria Math" panose="02040503050406030204" pitchFamily="18" charset="0"/>
                                  </a:rPr>
                                  <m:t>𝑥</m:t>
                                </m:r>
                              </m:e>
                            </m:mr>
                            <m:mr>
                              <m:e>
                                <m:r>
                                  <a:rPr lang="en-US" altLang="zh-CN" sz="3200" i="1">
                                    <a:latin typeface="Cambria Math" panose="02040503050406030204" pitchFamily="18" charset="0"/>
                                  </a:rPr>
                                  <m:t>𝑦</m:t>
                                </m:r>
                              </m:e>
                            </m:mr>
                          </m:m>
                        </m:e>
                      </m:d>
                    </m:oMath>
                  </m:oMathPara>
                </a14:m>
                <a:endParaRPr lang="zh-CN" altLang="en-US" sz="3200" dirty="0"/>
              </a:p>
            </p:txBody>
          </p:sp>
        </mc:Choice>
        <mc:Fallback xmlns="">
          <p:sp>
            <p:nvSpPr>
              <p:cNvPr id="7" name="文本框 6">
                <a:extLst>
                  <a:ext uri="{FF2B5EF4-FFF2-40B4-BE49-F238E27FC236}">
                    <a16:creationId xmlns:a16="http://schemas.microsoft.com/office/drawing/2014/main" id="{B35B59B1-8B71-4FBE-BE5F-0D806D6081F9}"/>
                  </a:ext>
                </a:extLst>
              </p:cNvPr>
              <p:cNvSpPr txBox="1">
                <a:spLocks noRot="1" noChangeAspect="1" noMove="1" noResize="1" noEditPoints="1" noAdjustHandles="1" noChangeArrowheads="1" noChangeShapeType="1" noTextEdit="1"/>
              </p:cNvSpPr>
              <p:nvPr/>
            </p:nvSpPr>
            <p:spPr>
              <a:xfrm>
                <a:off x="715584" y="1960498"/>
                <a:ext cx="3456384" cy="10273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E54DB49-33D3-4043-BA1A-293A260AEB39}"/>
                  </a:ext>
                </a:extLst>
              </p:cNvPr>
              <p:cNvSpPr txBox="1"/>
              <p:nvPr/>
            </p:nvSpPr>
            <p:spPr>
              <a:xfrm>
                <a:off x="459568" y="4552753"/>
                <a:ext cx="3968416" cy="20445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3200" b="0" i="1" smtClean="0">
                              <a:latin typeface="Cambria Math" panose="02040503050406030204" pitchFamily="18" charset="0"/>
                            </a:rPr>
                          </m:ctrlPr>
                        </m:eqArrPr>
                        <m:e>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𝑑</m:t>
                              </m:r>
                            </m:num>
                            <m:den>
                              <m:r>
                                <a:rPr lang="en-US" altLang="zh-CN" sz="3200" b="0" i="1" smtClean="0">
                                  <a:latin typeface="Cambria Math" panose="02040503050406030204" pitchFamily="18" charset="0"/>
                                </a:rPr>
                                <m:t>𝑑𝑡</m:t>
                              </m:r>
                            </m:den>
                          </m:f>
                          <m:d>
                            <m:dPr>
                              <m:ctrlPr>
                                <a:rPr lang="en-US" altLang="zh-CN" sz="3200" b="0" i="1" smtClean="0">
                                  <a:latin typeface="Cambria Math" panose="02040503050406030204" pitchFamily="18" charset="0"/>
                                </a:rPr>
                              </m:ctrlPr>
                            </m:dPr>
                            <m:e>
                              <m:m>
                                <m:mPr>
                                  <m:mcs>
                                    <m:mc>
                                      <m:mcPr>
                                        <m:count m:val="1"/>
                                        <m:mcJc m:val="center"/>
                                      </m:mcPr>
                                    </m:mc>
                                  </m:mcs>
                                  <m:ctrlPr>
                                    <a:rPr lang="en-US" altLang="zh-CN" sz="3200" b="0" i="1" smtClean="0">
                                      <a:latin typeface="Cambria Math" panose="02040503050406030204" pitchFamily="18" charset="0"/>
                                    </a:rPr>
                                  </m:ctrlPr>
                                </m:mPr>
                                <m:mr>
                                  <m:e>
                                    <m:r>
                                      <a:rPr lang="en-US" altLang="zh-CN" sz="3200" b="0" i="1" smtClean="0">
                                        <a:latin typeface="Cambria Math" panose="02040503050406030204" pitchFamily="18" charset="0"/>
                                      </a:rPr>
                                      <m:t>𝜉</m:t>
                                    </m:r>
                                  </m:e>
                                </m:mr>
                                <m:mr>
                                  <m:e>
                                    <m:r>
                                      <a:rPr lang="en-US" altLang="zh-CN" sz="3200" b="0" i="1" smtClean="0">
                                        <a:latin typeface="Cambria Math" panose="02040503050406030204" pitchFamily="18" charset="0"/>
                                      </a:rPr>
                                      <m:t>𝜂</m:t>
                                    </m:r>
                                  </m:e>
                                </m:mr>
                              </m:m>
                            </m:e>
                          </m:d>
                          <m:r>
                            <a:rPr lang="en-US" altLang="zh-CN" sz="3200" b="0" i="1" smtClean="0">
                              <a:latin typeface="Cambria Math" panose="02040503050406030204" pitchFamily="18" charset="0"/>
                            </a:rPr>
                            <m:t>&amp;=</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𝑇</m:t>
                              </m:r>
                            </m:e>
                            <m:sup>
                              <m:r>
                                <a:rPr lang="en-US" altLang="zh-CN" sz="3200" b="0" i="1" smtClean="0">
                                  <a:latin typeface="Cambria Math" panose="02040503050406030204" pitchFamily="18" charset="0"/>
                                </a:rPr>
                                <m:t>−1</m:t>
                              </m:r>
                            </m:sup>
                          </m:sSup>
                          <m:r>
                            <a:rPr lang="en-US" altLang="zh-CN" sz="3200" b="0" i="1" smtClean="0">
                              <a:latin typeface="Cambria Math" panose="02040503050406030204" pitchFamily="18" charset="0"/>
                            </a:rPr>
                            <m:t>𝐴𝑇</m:t>
                          </m:r>
                          <m:d>
                            <m:dPr>
                              <m:ctrlPr>
                                <a:rPr lang="en-US" altLang="zh-CN" sz="3200" i="1">
                                  <a:latin typeface="Cambria Math" panose="02040503050406030204" pitchFamily="18" charset="0"/>
                                </a:rPr>
                              </m:ctrlPr>
                            </m:dPr>
                            <m:e>
                              <m:m>
                                <m:mPr>
                                  <m:mcs>
                                    <m:mc>
                                      <m:mcPr>
                                        <m:count m:val="1"/>
                                        <m:mcJc m:val="center"/>
                                      </m:mcPr>
                                    </m:mc>
                                  </m:mcs>
                                  <m:ctrlPr>
                                    <a:rPr lang="en-US" altLang="zh-CN" sz="3200" i="1">
                                      <a:latin typeface="Cambria Math" panose="02040503050406030204" pitchFamily="18" charset="0"/>
                                    </a:rPr>
                                  </m:ctrlPr>
                                </m:mPr>
                                <m:mr>
                                  <m:e>
                                    <m:r>
                                      <a:rPr lang="en-US" altLang="zh-CN" sz="3200" b="0" i="1" smtClean="0">
                                        <a:latin typeface="Cambria Math" panose="02040503050406030204" pitchFamily="18" charset="0"/>
                                      </a:rPr>
                                      <m:t>𝜉</m:t>
                                    </m:r>
                                  </m:e>
                                </m:mr>
                                <m:mr>
                                  <m:e>
                                    <m:r>
                                      <a:rPr lang="en-US" altLang="zh-CN" sz="3200" b="0" i="1" smtClean="0">
                                        <a:latin typeface="Cambria Math" panose="02040503050406030204" pitchFamily="18" charset="0"/>
                                      </a:rPr>
                                      <m:t>𝜂</m:t>
                                    </m:r>
                                  </m:e>
                                </m:mr>
                              </m:m>
                            </m:e>
                          </m:d>
                        </m:e>
                        <m:e>
                          <m:r>
                            <a:rPr lang="en-US" altLang="zh-CN" sz="3200" b="0" i="1" smtClean="0">
                              <a:latin typeface="Cambria Math" panose="02040503050406030204" pitchFamily="18" charset="0"/>
                            </a:rPr>
                            <m:t>&amp;=</m:t>
                          </m:r>
                          <m:r>
                            <m:rPr>
                              <m:sty m:val="p"/>
                            </m:rPr>
                            <a:rPr lang="en-US" altLang="zh-CN" sz="3200" b="0" i="0" smtClean="0">
                              <a:latin typeface="Cambria Math" panose="02040503050406030204" pitchFamily="18" charset="0"/>
                            </a:rPr>
                            <m:t>Λ</m:t>
                          </m:r>
                          <m:d>
                            <m:dPr>
                              <m:ctrlPr>
                                <a:rPr lang="en-US" altLang="zh-CN" sz="3200" i="1">
                                  <a:latin typeface="Cambria Math" panose="02040503050406030204" pitchFamily="18" charset="0"/>
                                </a:rPr>
                              </m:ctrlPr>
                            </m:dPr>
                            <m:e>
                              <m:m>
                                <m:mPr>
                                  <m:mcs>
                                    <m:mc>
                                      <m:mcPr>
                                        <m:count m:val="1"/>
                                        <m:mcJc m:val="center"/>
                                      </m:mcPr>
                                    </m:mc>
                                  </m:mcs>
                                  <m:ctrlPr>
                                    <a:rPr lang="en-US" altLang="zh-CN" sz="3200" i="1">
                                      <a:latin typeface="Cambria Math" panose="02040503050406030204" pitchFamily="18" charset="0"/>
                                    </a:rPr>
                                  </m:ctrlPr>
                                </m:mPr>
                                <m:mr>
                                  <m:e>
                                    <m:r>
                                      <a:rPr lang="en-US" altLang="zh-CN" sz="3200" i="1">
                                        <a:latin typeface="Cambria Math" panose="02040503050406030204" pitchFamily="18" charset="0"/>
                                      </a:rPr>
                                      <m:t>𝜉</m:t>
                                    </m:r>
                                  </m:e>
                                </m:mr>
                                <m:mr>
                                  <m:e>
                                    <m:r>
                                      <a:rPr lang="en-US" altLang="zh-CN" sz="3200" i="1">
                                        <a:latin typeface="Cambria Math" panose="02040503050406030204" pitchFamily="18" charset="0"/>
                                      </a:rPr>
                                      <m:t>𝜂</m:t>
                                    </m:r>
                                  </m:e>
                                </m:mr>
                              </m:m>
                            </m:e>
                          </m:d>
                        </m:e>
                      </m:eqArr>
                    </m:oMath>
                  </m:oMathPara>
                </a14:m>
                <a:endParaRPr lang="en-US" altLang="zh-CN" sz="3200" dirty="0"/>
              </a:p>
            </p:txBody>
          </p:sp>
        </mc:Choice>
        <mc:Fallback xmlns="">
          <p:sp>
            <p:nvSpPr>
              <p:cNvPr id="8" name="文本框 7">
                <a:extLst>
                  <a:ext uri="{FF2B5EF4-FFF2-40B4-BE49-F238E27FC236}">
                    <a16:creationId xmlns:a16="http://schemas.microsoft.com/office/drawing/2014/main" id="{2E54DB49-33D3-4043-BA1A-293A260AEB39}"/>
                  </a:ext>
                </a:extLst>
              </p:cNvPr>
              <p:cNvSpPr txBox="1">
                <a:spLocks noRot="1" noChangeAspect="1" noMove="1" noResize="1" noEditPoints="1" noAdjustHandles="1" noChangeArrowheads="1" noChangeShapeType="1" noTextEdit="1"/>
              </p:cNvSpPr>
              <p:nvPr/>
            </p:nvSpPr>
            <p:spPr>
              <a:xfrm>
                <a:off x="459568" y="4552753"/>
                <a:ext cx="3968416" cy="2044599"/>
              </a:xfrm>
              <a:prstGeom prst="rect">
                <a:avLst/>
              </a:prstGeom>
              <a:blipFill>
                <a:blip r:embed="rId4"/>
                <a:stretch>
                  <a:fillRect/>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82169850-5F5D-4F71-BA53-128E5AAC1FC4}"/>
              </a:ext>
            </a:extLst>
          </p:cNvPr>
          <p:cNvSpPr/>
          <p:nvPr/>
        </p:nvSpPr>
        <p:spPr>
          <a:xfrm>
            <a:off x="2155744" y="3386708"/>
            <a:ext cx="576064" cy="767168"/>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9E6F5F-F626-4E95-8EA8-90204EF5B704}"/>
                  </a:ext>
                </a:extLst>
              </p:cNvPr>
              <p:cNvSpPr txBox="1"/>
              <p:nvPr/>
            </p:nvSpPr>
            <p:spPr>
              <a:xfrm>
                <a:off x="5456092" y="1196752"/>
                <a:ext cx="3064328" cy="1569660"/>
              </a:xfrm>
              <a:prstGeom prst="rect">
                <a:avLst/>
              </a:prstGeom>
              <a:noFill/>
            </p:spPr>
            <p:txBody>
              <a:bodyPr wrap="squar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孤立奇点</a:t>
                </a:r>
                <a:r>
                  <a:rPr lang="zh-CN" altLang="en-US" sz="3200" dirty="0">
                    <a:latin typeface="微软雅黑" panose="020B0503020204020204" pitchFamily="34" charset="-122"/>
                    <a:ea typeface="微软雅黑" panose="020B0503020204020204" pitchFamily="34" charset="-122"/>
                  </a:rPr>
                  <a:t>的</a:t>
                </a:r>
                <a:r>
                  <a:rPr lang="zh-CN" altLang="en-US" sz="3200" b="1" dirty="0">
                    <a:solidFill>
                      <a:srgbClr val="002060"/>
                    </a:solidFill>
                    <a:latin typeface="微软雅黑" panose="020B0503020204020204" pitchFamily="34" charset="-122"/>
                    <a:ea typeface="微软雅黑" panose="020B0503020204020204" pitchFamily="34" charset="-122"/>
                  </a:rPr>
                  <a:t>稳定性</a:t>
                </a:r>
                <a:r>
                  <a:rPr lang="zh-CN" altLang="en-US" sz="3200" dirty="0">
                    <a:latin typeface="微软雅黑" panose="020B0503020204020204" pitchFamily="34" charset="-122"/>
                    <a:ea typeface="微软雅黑" panose="020B0503020204020204" pitchFamily="34" charset="-122"/>
                  </a:rPr>
                  <a:t>由</a:t>
                </a:r>
                <a14:m>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𝐴</m:t>
                    </m:r>
                  </m:oMath>
                </a14:m>
                <a:r>
                  <a:rPr lang="zh-CN" altLang="en-US" sz="3200" dirty="0">
                    <a:latin typeface="微软雅黑" panose="020B0503020204020204" pitchFamily="34" charset="-122"/>
                    <a:ea typeface="微软雅黑" panose="020B0503020204020204" pitchFamily="34" charset="-122"/>
                  </a:rPr>
                  <a:t>的</a:t>
                </a:r>
                <a:r>
                  <a:rPr lang="en-US" altLang="zh-CN" sz="3200" b="1" dirty="0">
                    <a:solidFill>
                      <a:srgbClr val="002060"/>
                    </a:solidFill>
                    <a:latin typeface="微软雅黑" panose="020B0503020204020204" pitchFamily="34" charset="-122"/>
                    <a:ea typeface="微软雅黑" panose="020B0503020204020204" pitchFamily="34" charset="-122"/>
                  </a:rPr>
                  <a:t>Jordan</a:t>
                </a:r>
                <a:r>
                  <a:rPr lang="zh-CN" altLang="en-US" sz="3200" b="1" dirty="0">
                    <a:solidFill>
                      <a:srgbClr val="002060"/>
                    </a:solidFill>
                    <a:latin typeface="微软雅黑" panose="020B0503020204020204" pitchFamily="34" charset="-122"/>
                    <a:ea typeface="微软雅黑" panose="020B0503020204020204" pitchFamily="34" charset="-122"/>
                  </a:rPr>
                  <a:t>标准型</a:t>
                </a:r>
                <a:r>
                  <a:rPr lang="zh-CN" altLang="en-US" sz="3200" dirty="0">
                    <a:latin typeface="微软雅黑" panose="020B0503020204020204" pitchFamily="34" charset="-122"/>
                    <a:ea typeface="微软雅黑" panose="020B0503020204020204" pitchFamily="34" charset="-122"/>
                  </a:rPr>
                  <a:t>决定</a:t>
                </a:r>
                <a:endParaRPr lang="en-US" altLang="zh-CN" sz="32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F29E6F5F-F626-4E95-8EA8-90204EF5B704}"/>
                  </a:ext>
                </a:extLst>
              </p:cNvPr>
              <p:cNvSpPr txBox="1">
                <a:spLocks noRot="1" noChangeAspect="1" noMove="1" noResize="1" noEditPoints="1" noAdjustHandles="1" noChangeArrowheads="1" noChangeShapeType="1" noTextEdit="1"/>
              </p:cNvSpPr>
              <p:nvPr/>
            </p:nvSpPr>
            <p:spPr>
              <a:xfrm>
                <a:off x="5456092" y="1196752"/>
                <a:ext cx="3064328" cy="1569660"/>
              </a:xfrm>
              <a:prstGeom prst="rect">
                <a:avLst/>
              </a:prstGeom>
              <a:blipFill>
                <a:blip r:embed="rId5"/>
                <a:stretch>
                  <a:fillRect l="-4970" t="-5039" r="-5169" b="-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F8A41AA-18CB-45CA-BC43-72D9E905CCDA}"/>
                  </a:ext>
                </a:extLst>
              </p:cNvPr>
              <p:cNvSpPr txBox="1"/>
              <p:nvPr/>
            </p:nvSpPr>
            <p:spPr>
              <a:xfrm>
                <a:off x="5220072" y="3220945"/>
                <a:ext cx="1440160" cy="8871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m>
                            <m:mPr>
                              <m:mcs>
                                <m:mc>
                                  <m:mcPr>
                                    <m:count m:val="2"/>
                                    <m:mcJc m:val="center"/>
                                  </m:mcPr>
                                </m:mc>
                              </m:mcs>
                              <m:ctrlPr>
                                <a:rPr lang="en-US" altLang="zh-CN" sz="2800" b="0" i="1" smtClean="0">
                                  <a:latin typeface="Cambria Math" panose="02040503050406030204" pitchFamily="18" charset="0"/>
                                </a:rPr>
                              </m:ctrlPr>
                            </m:mPr>
                            <m:mr>
                              <m:e>
                                <m:r>
                                  <a:rPr lang="en-US" altLang="zh-CN" sz="2800" b="0" i="1" smtClean="0">
                                    <a:latin typeface="Cambria Math" panose="02040503050406030204" pitchFamily="18" charset="0"/>
                                  </a:rPr>
                                  <m:t>𝜆</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𝜇</m:t>
                                </m:r>
                              </m:e>
                            </m:mr>
                          </m:m>
                        </m:e>
                      </m:d>
                    </m:oMath>
                  </m:oMathPara>
                </a14:m>
                <a:endParaRPr lang="zh-CN" altLang="en-US" sz="2800" dirty="0"/>
              </a:p>
            </p:txBody>
          </p:sp>
        </mc:Choice>
        <mc:Fallback xmlns="">
          <p:sp>
            <p:nvSpPr>
              <p:cNvPr id="11" name="文本框 10">
                <a:extLst>
                  <a:ext uri="{FF2B5EF4-FFF2-40B4-BE49-F238E27FC236}">
                    <a16:creationId xmlns:a16="http://schemas.microsoft.com/office/drawing/2014/main" id="{DF8A41AA-18CB-45CA-BC43-72D9E905CCDA}"/>
                  </a:ext>
                </a:extLst>
              </p:cNvPr>
              <p:cNvSpPr txBox="1">
                <a:spLocks noRot="1" noChangeAspect="1" noMove="1" noResize="1" noEditPoints="1" noAdjustHandles="1" noChangeArrowheads="1" noChangeShapeType="1" noTextEdit="1"/>
              </p:cNvSpPr>
              <p:nvPr/>
            </p:nvSpPr>
            <p:spPr>
              <a:xfrm>
                <a:off x="5220072" y="3220945"/>
                <a:ext cx="1440160" cy="8871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333B08E-19AA-4CD4-9E45-3C2ABD3C6885}"/>
                  </a:ext>
                </a:extLst>
              </p:cNvPr>
              <p:cNvSpPr txBox="1"/>
              <p:nvPr/>
            </p:nvSpPr>
            <p:spPr>
              <a:xfrm>
                <a:off x="5220072" y="4253080"/>
                <a:ext cx="1440160" cy="819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m>
                            <m:mPr>
                              <m:mcs>
                                <m:mc>
                                  <m:mcPr>
                                    <m:count m:val="2"/>
                                    <m:mcJc m:val="center"/>
                                  </m:mcPr>
                                </m:mc>
                              </m:mcs>
                              <m:ctrlPr>
                                <a:rPr lang="en-US" altLang="zh-CN" sz="2800" b="0" i="1" smtClean="0">
                                  <a:latin typeface="Cambria Math" panose="02040503050406030204" pitchFamily="18" charset="0"/>
                                </a:rPr>
                              </m:ctrlPr>
                            </m:mPr>
                            <m:mr>
                              <m:e>
                                <m:r>
                                  <a:rPr lang="en-US" altLang="zh-CN" sz="2800" b="0" i="1" smtClean="0">
                                    <a:latin typeface="Cambria Math" panose="02040503050406030204" pitchFamily="18" charset="0"/>
                                  </a:rPr>
                                  <m:t>𝜆</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𝜆</m:t>
                                </m:r>
                              </m:e>
                            </m:mr>
                          </m:m>
                        </m:e>
                      </m:d>
                    </m:oMath>
                  </m:oMathPara>
                </a14:m>
                <a:endParaRPr lang="zh-CN" altLang="en-US" sz="2800" dirty="0"/>
              </a:p>
            </p:txBody>
          </p:sp>
        </mc:Choice>
        <mc:Fallback xmlns="">
          <p:sp>
            <p:nvSpPr>
              <p:cNvPr id="12" name="文本框 11">
                <a:extLst>
                  <a:ext uri="{FF2B5EF4-FFF2-40B4-BE49-F238E27FC236}">
                    <a16:creationId xmlns:a16="http://schemas.microsoft.com/office/drawing/2014/main" id="{0333B08E-19AA-4CD4-9E45-3C2ABD3C6885}"/>
                  </a:ext>
                </a:extLst>
              </p:cNvPr>
              <p:cNvSpPr txBox="1">
                <a:spLocks noRot="1" noChangeAspect="1" noMove="1" noResize="1" noEditPoints="1" noAdjustHandles="1" noChangeArrowheads="1" noChangeShapeType="1" noTextEdit="1"/>
              </p:cNvSpPr>
              <p:nvPr/>
            </p:nvSpPr>
            <p:spPr>
              <a:xfrm>
                <a:off x="5220072" y="4253080"/>
                <a:ext cx="1440160" cy="8195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8DA63C6-0E94-4E35-BC8C-BE57DD7B5EF5}"/>
                  </a:ext>
                </a:extLst>
              </p:cNvPr>
              <p:cNvSpPr txBox="1"/>
              <p:nvPr/>
            </p:nvSpPr>
            <p:spPr>
              <a:xfrm>
                <a:off x="5220072" y="5217696"/>
                <a:ext cx="1440160" cy="911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m>
                            <m:mPr>
                              <m:mcs>
                                <m:mc>
                                  <m:mcPr>
                                    <m:count m:val="2"/>
                                    <m:mcJc m:val="center"/>
                                  </m:mcPr>
                                </m:mc>
                              </m:mcs>
                              <m:ctrlPr>
                                <a:rPr lang="en-US" altLang="zh-CN" sz="2800" b="0" i="1" smtClean="0">
                                  <a:latin typeface="Cambria Math" panose="02040503050406030204" pitchFamily="18" charset="0"/>
                                </a:rPr>
                              </m:ctrlPr>
                            </m:mPr>
                            <m:mr>
                              <m:e>
                                <m:r>
                                  <a:rPr lang="en-US" altLang="zh-CN" sz="2800" b="0" i="1" smtClean="0">
                                    <a:latin typeface="Cambria Math" panose="02040503050406030204" pitchFamily="18" charset="0"/>
                                  </a:rPr>
                                  <m:t>𝛼</m:t>
                                </m:r>
                              </m:e>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e>
                            </m:mr>
                            <m:mr>
                              <m:e>
                                <m:r>
                                  <a:rPr lang="en-US" altLang="zh-CN" sz="2800" b="0" i="1" smtClean="0">
                                    <a:latin typeface="Cambria Math" panose="02040503050406030204" pitchFamily="18" charset="0"/>
                                  </a:rPr>
                                  <m:t>𝛽</m:t>
                                </m:r>
                              </m:e>
                              <m:e>
                                <m:r>
                                  <a:rPr lang="en-US" altLang="zh-CN" sz="2800" b="0" i="1" smtClean="0">
                                    <a:latin typeface="Cambria Math" panose="02040503050406030204" pitchFamily="18" charset="0"/>
                                  </a:rPr>
                                  <m:t>𝛼</m:t>
                                </m:r>
                              </m:e>
                            </m:mr>
                          </m:m>
                        </m:e>
                      </m:d>
                    </m:oMath>
                  </m:oMathPara>
                </a14:m>
                <a:endParaRPr lang="zh-CN" altLang="en-US" sz="2800" dirty="0"/>
              </a:p>
            </p:txBody>
          </p:sp>
        </mc:Choice>
        <mc:Fallback xmlns="">
          <p:sp>
            <p:nvSpPr>
              <p:cNvPr id="13" name="文本框 12">
                <a:extLst>
                  <a:ext uri="{FF2B5EF4-FFF2-40B4-BE49-F238E27FC236}">
                    <a16:creationId xmlns:a16="http://schemas.microsoft.com/office/drawing/2014/main" id="{18DA63C6-0E94-4E35-BC8C-BE57DD7B5EF5}"/>
                  </a:ext>
                </a:extLst>
              </p:cNvPr>
              <p:cNvSpPr txBox="1">
                <a:spLocks noRot="1" noChangeAspect="1" noMove="1" noResize="1" noEditPoints="1" noAdjustHandles="1" noChangeArrowheads="1" noChangeShapeType="1" noTextEdit="1"/>
              </p:cNvSpPr>
              <p:nvPr/>
            </p:nvSpPr>
            <p:spPr>
              <a:xfrm>
                <a:off x="5220072" y="5217696"/>
                <a:ext cx="1440160" cy="911981"/>
              </a:xfrm>
              <a:prstGeom prst="rect">
                <a:avLst/>
              </a:prstGeom>
              <a:blipFill>
                <a:blip r:embed="rId8"/>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7D14309E-D751-4A95-BB75-4F940C75AAD1}"/>
              </a:ext>
            </a:extLst>
          </p:cNvPr>
          <p:cNvSpPr/>
          <p:nvPr/>
        </p:nvSpPr>
        <p:spPr>
          <a:xfrm>
            <a:off x="2119740" y="5805677"/>
            <a:ext cx="648072" cy="648000"/>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曲线 14">
            <a:extLst>
              <a:ext uri="{FF2B5EF4-FFF2-40B4-BE49-F238E27FC236}">
                <a16:creationId xmlns:a16="http://schemas.microsoft.com/office/drawing/2014/main" id="{9B62CD74-D8F6-453C-B546-E4A01F9C6949}"/>
              </a:ext>
            </a:extLst>
          </p:cNvPr>
          <p:cNvCxnSpPr>
            <a:stCxn id="14" idx="7"/>
            <a:endCxn id="11" idx="1"/>
          </p:cNvCxnSpPr>
          <p:nvPr/>
        </p:nvCxnSpPr>
        <p:spPr>
          <a:xfrm rot="5400000" flipH="1" flipV="1">
            <a:off x="2828449" y="3508951"/>
            <a:ext cx="2236078" cy="2547168"/>
          </a:xfrm>
          <a:prstGeom prst="curved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a:extLst>
              <a:ext uri="{FF2B5EF4-FFF2-40B4-BE49-F238E27FC236}">
                <a16:creationId xmlns:a16="http://schemas.microsoft.com/office/drawing/2014/main" id="{C6EBBE06-157F-4B92-99D0-AFA5155AE5A0}"/>
              </a:ext>
            </a:extLst>
          </p:cNvPr>
          <p:cNvCxnSpPr>
            <a:cxnSpLocks/>
            <a:stCxn id="14" idx="6"/>
            <a:endCxn id="12" idx="1"/>
          </p:cNvCxnSpPr>
          <p:nvPr/>
        </p:nvCxnSpPr>
        <p:spPr>
          <a:xfrm flipV="1">
            <a:off x="2767812" y="4662872"/>
            <a:ext cx="2452260" cy="1466805"/>
          </a:xfrm>
          <a:prstGeom prst="curved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曲线 16">
            <a:extLst>
              <a:ext uri="{FF2B5EF4-FFF2-40B4-BE49-F238E27FC236}">
                <a16:creationId xmlns:a16="http://schemas.microsoft.com/office/drawing/2014/main" id="{A016F1A1-F532-46FA-9C63-F9AF3D535F52}"/>
              </a:ext>
            </a:extLst>
          </p:cNvPr>
          <p:cNvCxnSpPr>
            <a:cxnSpLocks/>
            <a:stCxn id="14" idx="5"/>
            <a:endCxn id="13" idx="1"/>
          </p:cNvCxnSpPr>
          <p:nvPr/>
        </p:nvCxnSpPr>
        <p:spPr>
          <a:xfrm rot="5400000" flipH="1" flipV="1">
            <a:off x="3603941" y="4742650"/>
            <a:ext cx="685093" cy="2547168"/>
          </a:xfrm>
          <a:prstGeom prst="curvedConnector4">
            <a:avLst>
              <a:gd name="adj1" fmla="val -33368"/>
              <a:gd name="adj2" fmla="val 5186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ABF0C2-83BB-4BE5-A84B-2D393DBB2A39}"/>
              </a:ext>
            </a:extLst>
          </p:cNvPr>
          <p:cNvSpPr txBox="1"/>
          <p:nvPr/>
        </p:nvSpPr>
        <p:spPr>
          <a:xfrm>
            <a:off x="472532" y="1088076"/>
            <a:ext cx="392996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线性系统稳定性</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F02EF86-6E7E-4564-9B92-C86A37421F99}"/>
                  </a:ext>
                </a:extLst>
              </p:cNvPr>
              <p:cNvSpPr txBox="1"/>
              <p:nvPr/>
            </p:nvSpPr>
            <p:spPr>
              <a:xfrm>
                <a:off x="6732240" y="3892266"/>
                <a:ext cx="2196000"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𝐴</m:t>
                    </m:r>
                  </m:oMath>
                </a14:m>
                <a:r>
                  <a:rPr lang="zh-CN" altLang="en-US" sz="2800" dirty="0">
                    <a:latin typeface="微软雅黑" panose="020B0503020204020204" pitchFamily="34" charset="-122"/>
                    <a:ea typeface="微软雅黑" panose="020B0503020204020204" pitchFamily="34" charset="-122"/>
                  </a:rPr>
                  <a:t>无复特征值</a:t>
                </a:r>
              </a:p>
            </p:txBody>
          </p:sp>
        </mc:Choice>
        <mc:Fallback xmlns="">
          <p:sp>
            <p:nvSpPr>
              <p:cNvPr id="19" name="文本框 18">
                <a:extLst>
                  <a:ext uri="{FF2B5EF4-FFF2-40B4-BE49-F238E27FC236}">
                    <a16:creationId xmlns:a16="http://schemas.microsoft.com/office/drawing/2014/main" id="{1F02EF86-6E7E-4564-9B92-C86A37421F99}"/>
                  </a:ext>
                </a:extLst>
              </p:cNvPr>
              <p:cNvSpPr txBox="1">
                <a:spLocks noRot="1" noChangeAspect="1" noMove="1" noResize="1" noEditPoints="1" noAdjustHandles="1" noChangeArrowheads="1" noChangeShapeType="1" noTextEdit="1"/>
              </p:cNvSpPr>
              <p:nvPr/>
            </p:nvSpPr>
            <p:spPr>
              <a:xfrm>
                <a:off x="6732240" y="3892266"/>
                <a:ext cx="2196000" cy="523220"/>
              </a:xfrm>
              <a:prstGeom prst="rect">
                <a:avLst/>
              </a:prstGeom>
              <a:blipFill>
                <a:blip r:embed="rId9"/>
                <a:stretch>
                  <a:fillRect t="-11628" r="-4986"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313D260-D1A3-4017-A727-EA7272CA64F4}"/>
                  </a:ext>
                </a:extLst>
              </p:cNvPr>
              <p:cNvSpPr txBox="1"/>
              <p:nvPr/>
            </p:nvSpPr>
            <p:spPr>
              <a:xfrm>
                <a:off x="6732240" y="5406111"/>
                <a:ext cx="2196000"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𝐴</m:t>
                    </m:r>
                  </m:oMath>
                </a14:m>
                <a:r>
                  <a:rPr lang="zh-CN" altLang="en-US" sz="2800" dirty="0">
                    <a:latin typeface="微软雅黑" panose="020B0503020204020204" pitchFamily="34" charset="-122"/>
                    <a:ea typeface="微软雅黑" panose="020B0503020204020204" pitchFamily="34" charset="-122"/>
                  </a:rPr>
                  <a:t>有复特征值</a:t>
                </a:r>
              </a:p>
            </p:txBody>
          </p:sp>
        </mc:Choice>
        <mc:Fallback xmlns="">
          <p:sp>
            <p:nvSpPr>
              <p:cNvPr id="20" name="文本框 19">
                <a:extLst>
                  <a:ext uri="{FF2B5EF4-FFF2-40B4-BE49-F238E27FC236}">
                    <a16:creationId xmlns:a16="http://schemas.microsoft.com/office/drawing/2014/main" id="{7313D260-D1A3-4017-A727-EA7272CA64F4}"/>
                  </a:ext>
                </a:extLst>
              </p:cNvPr>
              <p:cNvSpPr txBox="1">
                <a:spLocks noRot="1" noChangeAspect="1" noMove="1" noResize="1" noEditPoints="1" noAdjustHandles="1" noChangeArrowheads="1" noChangeShapeType="1" noTextEdit="1"/>
              </p:cNvSpPr>
              <p:nvPr/>
            </p:nvSpPr>
            <p:spPr>
              <a:xfrm>
                <a:off x="6732240" y="5406111"/>
                <a:ext cx="2196000" cy="523220"/>
              </a:xfrm>
              <a:prstGeom prst="rect">
                <a:avLst/>
              </a:prstGeom>
              <a:blipFill>
                <a:blip r:embed="rId10"/>
                <a:stretch>
                  <a:fillRect t="-12791" r="-4986" b="-31395"/>
                </a:stretch>
              </a:blipFill>
            </p:spPr>
            <p:txBody>
              <a:bodyPr/>
              <a:lstStyle/>
              <a:p>
                <a:r>
                  <a:rPr lang="zh-CN" altLang="en-US">
                    <a:noFill/>
                  </a:rPr>
                  <a:t> </a:t>
                </a:r>
              </a:p>
            </p:txBody>
          </p:sp>
        </mc:Fallback>
      </mc:AlternateContent>
      <p:sp>
        <p:nvSpPr>
          <p:cNvPr id="21" name="灯片编号占位符 5">
            <a:extLst>
              <a:ext uri="{FF2B5EF4-FFF2-40B4-BE49-F238E27FC236}">
                <a16:creationId xmlns:a16="http://schemas.microsoft.com/office/drawing/2014/main" id="{0A379144-F554-4FBB-8FCF-2496514DF415}"/>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22</a:t>
            </a:fld>
            <a:endParaRPr lang="zh-CN" altLang="en-US" dirty="0"/>
          </a:p>
        </p:txBody>
      </p:sp>
    </p:spTree>
    <p:extLst>
      <p:ext uri="{BB962C8B-B14F-4D97-AF65-F5344CB8AC3E}">
        <p14:creationId xmlns:p14="http://schemas.microsoft.com/office/powerpoint/2010/main" val="41540586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p:bldP spid="11" grpId="0"/>
      <p:bldP spid="12" grpId="0"/>
      <p:bldP spid="13" grpId="0"/>
      <p:bldP spid="14" grpId="0" animBg="1"/>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7ED2E3F-E390-44AC-B022-4F7196412789}"/>
                  </a:ext>
                </a:extLst>
              </p:cNvPr>
              <p:cNvSpPr txBox="1"/>
              <p:nvPr/>
            </p:nvSpPr>
            <p:spPr>
              <a:xfrm>
                <a:off x="395536" y="2349408"/>
                <a:ext cx="2232248" cy="5865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𝜆</m:t>
                      </m:r>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𝜇</m:t>
                      </m:r>
                    </m:oMath>
                  </m:oMathPara>
                </a14:m>
                <a:endParaRPr lang="zh-CN" altLang="en-US" sz="32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27ED2E3F-E390-44AC-B022-4F7196412789}"/>
                  </a:ext>
                </a:extLst>
              </p:cNvPr>
              <p:cNvSpPr txBox="1">
                <a:spLocks noRot="1" noChangeAspect="1" noMove="1" noResize="1" noEditPoints="1" noAdjustHandles="1" noChangeArrowheads="1" noChangeShapeType="1" noTextEdit="1"/>
              </p:cNvSpPr>
              <p:nvPr/>
            </p:nvSpPr>
            <p:spPr>
              <a:xfrm>
                <a:off x="395536" y="2349408"/>
                <a:ext cx="2232248" cy="5865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76F32D1-B103-43C5-B5D0-1FDD239C2E93}"/>
                  </a:ext>
                </a:extLst>
              </p:cNvPr>
              <p:cNvSpPr txBox="1"/>
              <p:nvPr/>
            </p:nvSpPr>
            <p:spPr>
              <a:xfrm>
                <a:off x="395536" y="4938664"/>
                <a:ext cx="2232248" cy="5865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𝜆𝜇</m:t>
                      </m:r>
                      <m:r>
                        <a:rPr lang="en-US" altLang="zh-CN" sz="3200" b="0" i="1" smtClean="0">
                          <a:latin typeface="Cambria Math" panose="02040503050406030204" pitchFamily="18" charset="0"/>
                          <a:ea typeface="微软雅黑" panose="020B0503020204020204" pitchFamily="34" charset="-122"/>
                        </a:rPr>
                        <m:t>&gt;0</m:t>
                      </m:r>
                    </m:oMath>
                  </m:oMathPara>
                </a14:m>
                <a:endParaRPr lang="zh-CN" altLang="en-US" sz="3200"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76F32D1-B103-43C5-B5D0-1FDD239C2E93}"/>
                  </a:ext>
                </a:extLst>
              </p:cNvPr>
              <p:cNvSpPr txBox="1">
                <a:spLocks noRot="1" noChangeAspect="1" noMove="1" noResize="1" noEditPoints="1" noAdjustHandles="1" noChangeArrowheads="1" noChangeShapeType="1" noTextEdit="1"/>
              </p:cNvSpPr>
              <p:nvPr/>
            </p:nvSpPr>
            <p:spPr>
              <a:xfrm>
                <a:off x="395536" y="4938664"/>
                <a:ext cx="2232248" cy="586507"/>
              </a:xfrm>
              <a:prstGeom prst="rect">
                <a:avLst/>
              </a:prstGeom>
              <a:blipFill>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5A9D2B3-2E6A-4C02-9C45-81FBBC8583F5}"/>
              </a:ext>
            </a:extLst>
          </p:cNvPr>
          <p:cNvPicPr>
            <a:picLocks noChangeAspect="1"/>
          </p:cNvPicPr>
          <p:nvPr/>
        </p:nvPicPr>
        <p:blipFill>
          <a:blip r:embed="rId5"/>
          <a:stretch>
            <a:fillRect/>
          </a:stretch>
        </p:blipFill>
        <p:spPr>
          <a:xfrm>
            <a:off x="3601996" y="1445769"/>
            <a:ext cx="4596758" cy="239378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FBAA8D-4F7E-4CD0-9DB9-5C993A149121}"/>
                  </a:ext>
                </a:extLst>
              </p:cNvPr>
              <p:cNvSpPr txBox="1"/>
              <p:nvPr/>
            </p:nvSpPr>
            <p:spPr>
              <a:xfrm>
                <a:off x="5148064" y="1503775"/>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&lt;0</m:t>
                      </m:r>
                    </m:oMath>
                  </m:oMathPara>
                </a14:m>
                <a:endParaRPr lang="zh-CN" altLang="en-US" dirty="0"/>
              </a:p>
            </p:txBody>
          </p:sp>
        </mc:Choice>
        <mc:Fallback xmlns="">
          <p:sp>
            <p:nvSpPr>
              <p:cNvPr id="9" name="文本框 8">
                <a:extLst>
                  <a:ext uri="{FF2B5EF4-FFF2-40B4-BE49-F238E27FC236}">
                    <a16:creationId xmlns:a16="http://schemas.microsoft.com/office/drawing/2014/main" id="{F8FBAA8D-4F7E-4CD0-9DB9-5C993A149121}"/>
                  </a:ext>
                </a:extLst>
              </p:cNvPr>
              <p:cNvSpPr txBox="1">
                <a:spLocks noRot="1" noChangeAspect="1" noMove="1" noResize="1" noEditPoints="1" noAdjustHandles="1" noChangeArrowheads="1" noChangeShapeType="1" noTextEdit="1"/>
              </p:cNvSpPr>
              <p:nvPr/>
            </p:nvSpPr>
            <p:spPr>
              <a:xfrm>
                <a:off x="5148064" y="1503775"/>
                <a:ext cx="79208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D5DE7E-94F1-409F-B420-6E444A49A39E}"/>
                  </a:ext>
                </a:extLst>
              </p:cNvPr>
              <p:cNvSpPr txBox="1"/>
              <p:nvPr/>
            </p:nvSpPr>
            <p:spPr>
              <a:xfrm>
                <a:off x="7740352" y="1503775"/>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oMath>
                  </m:oMathPara>
                </a14:m>
                <a:endParaRPr lang="zh-CN" altLang="en-US" dirty="0"/>
              </a:p>
            </p:txBody>
          </p:sp>
        </mc:Choice>
        <mc:Fallback xmlns="">
          <p:sp>
            <p:nvSpPr>
              <p:cNvPr id="10" name="文本框 9">
                <a:extLst>
                  <a:ext uri="{FF2B5EF4-FFF2-40B4-BE49-F238E27FC236}">
                    <a16:creationId xmlns:a16="http://schemas.microsoft.com/office/drawing/2014/main" id="{78D5DE7E-94F1-409F-B420-6E444A49A39E}"/>
                  </a:ext>
                </a:extLst>
              </p:cNvPr>
              <p:cNvSpPr txBox="1">
                <a:spLocks noRot="1" noChangeAspect="1" noMove="1" noResize="1" noEditPoints="1" noAdjustHandles="1" noChangeArrowheads="1" noChangeShapeType="1" noTextEdit="1"/>
              </p:cNvSpPr>
              <p:nvPr/>
            </p:nvSpPr>
            <p:spPr>
              <a:xfrm>
                <a:off x="7740352" y="1503775"/>
                <a:ext cx="792088" cy="369332"/>
              </a:xfrm>
              <a:prstGeom prst="rect">
                <a:avLst/>
              </a:prstGeom>
              <a:blipFill>
                <a:blip r:embed="rId7"/>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7A6A915-D80F-462D-B132-095E1A4BA27E}"/>
              </a:ext>
            </a:extLst>
          </p:cNvPr>
          <p:cNvPicPr>
            <a:picLocks noChangeAspect="1"/>
          </p:cNvPicPr>
          <p:nvPr/>
        </p:nvPicPr>
        <p:blipFill>
          <a:blip r:embed="rId8"/>
          <a:stretch>
            <a:fillRect/>
          </a:stretch>
        </p:blipFill>
        <p:spPr>
          <a:xfrm>
            <a:off x="3573317" y="4077072"/>
            <a:ext cx="4654115" cy="230969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3867D42-4EAB-4D4E-A10C-C07550E0C5D6}"/>
                  </a:ext>
                </a:extLst>
              </p:cNvPr>
              <p:cNvSpPr txBox="1"/>
              <p:nvPr/>
            </p:nvSpPr>
            <p:spPr>
              <a:xfrm>
                <a:off x="539551" y="946667"/>
                <a:ext cx="3456385" cy="1114216"/>
              </a:xfrm>
              <a:prstGeom prst="rect">
                <a:avLst/>
              </a:prstGeom>
              <a:noFill/>
            </p:spPr>
            <p:txBody>
              <a:bodyPr wrap="square" rtlCol="0">
                <a:spAutoFit/>
              </a:bodyPr>
              <a:lstStyle/>
              <a:p>
                <a14:m>
                  <m:oMath xmlns:m="http://schemas.openxmlformats.org/officeDocument/2006/math">
                    <m:r>
                      <m:rPr>
                        <m:sty m:val="p"/>
                      </m:rPr>
                      <a:rPr lang="en-US" altLang="zh-CN" sz="3600" b="0" i="0" smtClean="0">
                        <a:latin typeface="Cambria Math" panose="02040503050406030204" pitchFamily="18" charset="0"/>
                      </a:rPr>
                      <m:t>Λ</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m>
                          <m:mPr>
                            <m:mcs>
                              <m:mc>
                                <m:mcPr>
                                  <m:count m:val="2"/>
                                  <m:mcJc m:val="center"/>
                                </m:mcPr>
                              </m:mc>
                            </m:mcs>
                            <m:ctrlPr>
                              <a:rPr lang="en-US" altLang="zh-CN" sz="3600" b="0" i="1" smtClean="0">
                                <a:latin typeface="Cambria Math" panose="02040503050406030204" pitchFamily="18" charset="0"/>
                              </a:rPr>
                            </m:ctrlPr>
                          </m:mPr>
                          <m:mr>
                            <m:e>
                              <m:r>
                                <a:rPr lang="en-US" altLang="zh-CN" sz="3600" b="0" i="1" smtClean="0">
                                  <a:latin typeface="Cambria Math" panose="02040503050406030204" pitchFamily="18" charset="0"/>
                                </a:rPr>
                                <m:t>𝜆</m:t>
                              </m:r>
                            </m:e>
                            <m:e>
                              <m:r>
                                <a:rPr lang="en-US" altLang="zh-CN" sz="3600" b="0" i="1" smtClean="0">
                                  <a:latin typeface="Cambria Math" panose="02040503050406030204" pitchFamily="18" charset="0"/>
                                </a:rPr>
                                <m:t>0</m:t>
                              </m:r>
                            </m:e>
                          </m:mr>
                          <m:mr>
                            <m:e>
                              <m:r>
                                <a:rPr lang="en-US" altLang="zh-CN" sz="3600" b="0" i="1" smtClean="0">
                                  <a:latin typeface="Cambria Math" panose="02040503050406030204" pitchFamily="18" charset="0"/>
                                </a:rPr>
                                <m:t>0</m:t>
                              </m:r>
                            </m:e>
                            <m:e>
                              <m:r>
                                <a:rPr lang="en-US" altLang="zh-CN" sz="3600" b="0" i="1" smtClean="0">
                                  <a:latin typeface="Cambria Math" panose="02040503050406030204" pitchFamily="18" charset="0"/>
                                </a:rPr>
                                <m:t>𝜇</m:t>
                              </m:r>
                            </m:e>
                          </m:mr>
                        </m:m>
                      </m:e>
                    </m:d>
                  </m:oMath>
                </a14:m>
                <a:r>
                  <a:rPr lang="zh-CN" altLang="en-US" sz="3600" dirty="0">
                    <a:latin typeface="微软雅黑" panose="020B0503020204020204" pitchFamily="34" charset="-122"/>
                    <a:ea typeface="微软雅黑" panose="020B0503020204020204" pitchFamily="34" charset="-122"/>
                  </a:rPr>
                  <a:t>情况</a:t>
                </a:r>
              </a:p>
            </p:txBody>
          </p:sp>
        </mc:Choice>
        <mc:Fallback xmlns="">
          <p:sp>
            <p:nvSpPr>
              <p:cNvPr id="12" name="文本框 11">
                <a:extLst>
                  <a:ext uri="{FF2B5EF4-FFF2-40B4-BE49-F238E27FC236}">
                    <a16:creationId xmlns:a16="http://schemas.microsoft.com/office/drawing/2014/main" id="{03867D42-4EAB-4D4E-A10C-C07550E0C5D6}"/>
                  </a:ext>
                </a:extLst>
              </p:cNvPr>
              <p:cNvSpPr txBox="1">
                <a:spLocks noRot="1" noChangeAspect="1" noMove="1" noResize="1" noEditPoints="1" noAdjustHandles="1" noChangeArrowheads="1" noChangeShapeType="1" noTextEdit="1"/>
              </p:cNvSpPr>
              <p:nvPr/>
            </p:nvSpPr>
            <p:spPr>
              <a:xfrm>
                <a:off x="539551" y="946667"/>
                <a:ext cx="3456385" cy="1114216"/>
              </a:xfrm>
              <a:prstGeom prst="rect">
                <a:avLst/>
              </a:prstGeom>
              <a:blipFill>
                <a:blip r:embed="rId9"/>
                <a:stretch>
                  <a:fillRect r="-353"/>
                </a:stretch>
              </a:blipFill>
            </p:spPr>
            <p:txBody>
              <a:bodyPr/>
              <a:lstStyle/>
              <a:p>
                <a:r>
                  <a:rPr lang="zh-CN" altLang="en-US">
                    <a:noFill/>
                  </a:rPr>
                  <a:t> </a:t>
                </a:r>
              </a:p>
            </p:txBody>
          </p:sp>
        </mc:Fallback>
      </mc:AlternateContent>
      <p:sp>
        <p:nvSpPr>
          <p:cNvPr id="13" name="灯片编号占位符 5">
            <a:extLst>
              <a:ext uri="{FF2B5EF4-FFF2-40B4-BE49-F238E27FC236}">
                <a16:creationId xmlns:a16="http://schemas.microsoft.com/office/drawing/2014/main" id="{E34989CB-5AC9-4D3A-A5B5-C6B0B5C14B29}"/>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23</a:t>
            </a:fld>
            <a:endParaRPr lang="zh-CN" altLang="en-US" dirty="0"/>
          </a:p>
        </p:txBody>
      </p:sp>
    </p:spTree>
    <p:extLst>
      <p:ext uri="{BB962C8B-B14F-4D97-AF65-F5344CB8AC3E}">
        <p14:creationId xmlns:p14="http://schemas.microsoft.com/office/powerpoint/2010/main" val="621045443"/>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E976349-486E-433B-9727-7E55152F3B07}"/>
                  </a:ext>
                </a:extLst>
              </p:cNvPr>
              <p:cNvSpPr txBox="1"/>
              <p:nvPr/>
            </p:nvSpPr>
            <p:spPr>
              <a:xfrm>
                <a:off x="395536" y="3060372"/>
                <a:ext cx="2232248" cy="5865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𝜆𝜇</m:t>
                      </m:r>
                      <m:r>
                        <a:rPr lang="en-US" altLang="zh-CN" sz="3200" b="0" i="1" smtClean="0">
                          <a:latin typeface="Cambria Math" panose="02040503050406030204" pitchFamily="18" charset="0"/>
                          <a:ea typeface="微软雅黑" panose="020B0503020204020204" pitchFamily="34" charset="-122"/>
                        </a:rPr>
                        <m:t>&lt;0</m:t>
                      </m:r>
                    </m:oMath>
                  </m:oMathPara>
                </a14:m>
                <a:endParaRPr lang="zh-CN" altLang="en-US" sz="32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AE976349-486E-433B-9727-7E55152F3B07}"/>
                  </a:ext>
                </a:extLst>
              </p:cNvPr>
              <p:cNvSpPr txBox="1">
                <a:spLocks noRot="1" noChangeAspect="1" noMove="1" noResize="1" noEditPoints="1" noAdjustHandles="1" noChangeArrowheads="1" noChangeShapeType="1" noTextEdit="1"/>
              </p:cNvSpPr>
              <p:nvPr/>
            </p:nvSpPr>
            <p:spPr>
              <a:xfrm>
                <a:off x="395536" y="3060372"/>
                <a:ext cx="2232248" cy="5865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A6AF0F0-A959-4524-A156-55EA35B4F73F}"/>
                  </a:ext>
                </a:extLst>
              </p:cNvPr>
              <p:cNvSpPr txBox="1"/>
              <p:nvPr/>
            </p:nvSpPr>
            <p:spPr>
              <a:xfrm>
                <a:off x="539551" y="946667"/>
                <a:ext cx="3456385" cy="1114216"/>
              </a:xfrm>
              <a:prstGeom prst="rect">
                <a:avLst/>
              </a:prstGeom>
              <a:noFill/>
            </p:spPr>
            <p:txBody>
              <a:bodyPr wrap="square" rtlCol="0">
                <a:spAutoFit/>
              </a:bodyPr>
              <a:lstStyle/>
              <a:p>
                <a14:m>
                  <m:oMath xmlns:m="http://schemas.openxmlformats.org/officeDocument/2006/math">
                    <m:r>
                      <m:rPr>
                        <m:sty m:val="p"/>
                      </m:rPr>
                      <a:rPr lang="en-US" altLang="zh-CN" sz="3600" b="0" i="0" smtClean="0">
                        <a:latin typeface="Cambria Math" panose="02040503050406030204" pitchFamily="18" charset="0"/>
                      </a:rPr>
                      <m:t>Λ</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m>
                          <m:mPr>
                            <m:mcs>
                              <m:mc>
                                <m:mcPr>
                                  <m:count m:val="2"/>
                                  <m:mcJc m:val="center"/>
                                </m:mcPr>
                              </m:mc>
                            </m:mcs>
                            <m:ctrlPr>
                              <a:rPr lang="en-US" altLang="zh-CN" sz="3600" b="0" i="1" smtClean="0">
                                <a:latin typeface="Cambria Math" panose="02040503050406030204" pitchFamily="18" charset="0"/>
                              </a:rPr>
                            </m:ctrlPr>
                          </m:mPr>
                          <m:mr>
                            <m:e>
                              <m:r>
                                <a:rPr lang="en-US" altLang="zh-CN" sz="3600" b="0" i="1" smtClean="0">
                                  <a:latin typeface="Cambria Math" panose="02040503050406030204" pitchFamily="18" charset="0"/>
                                </a:rPr>
                                <m:t>𝜆</m:t>
                              </m:r>
                            </m:e>
                            <m:e>
                              <m:r>
                                <a:rPr lang="en-US" altLang="zh-CN" sz="3600" b="0" i="1" smtClean="0">
                                  <a:latin typeface="Cambria Math" panose="02040503050406030204" pitchFamily="18" charset="0"/>
                                </a:rPr>
                                <m:t>0</m:t>
                              </m:r>
                            </m:e>
                          </m:mr>
                          <m:mr>
                            <m:e>
                              <m:r>
                                <a:rPr lang="en-US" altLang="zh-CN" sz="3600" b="0" i="1" smtClean="0">
                                  <a:latin typeface="Cambria Math" panose="02040503050406030204" pitchFamily="18" charset="0"/>
                                </a:rPr>
                                <m:t>0</m:t>
                              </m:r>
                            </m:e>
                            <m:e>
                              <m:r>
                                <a:rPr lang="en-US" altLang="zh-CN" sz="3600" b="0" i="1" smtClean="0">
                                  <a:latin typeface="Cambria Math" panose="02040503050406030204" pitchFamily="18" charset="0"/>
                                </a:rPr>
                                <m:t>𝜇</m:t>
                              </m:r>
                            </m:e>
                          </m:mr>
                        </m:m>
                      </m:e>
                    </m:d>
                  </m:oMath>
                </a14:m>
                <a:r>
                  <a:rPr lang="zh-CN" altLang="en-US" sz="3600" dirty="0">
                    <a:latin typeface="微软雅黑" panose="020B0503020204020204" pitchFamily="34" charset="-122"/>
                    <a:ea typeface="微软雅黑" panose="020B0503020204020204" pitchFamily="34" charset="-122"/>
                  </a:rPr>
                  <a:t>情况</a:t>
                </a:r>
              </a:p>
            </p:txBody>
          </p:sp>
        </mc:Choice>
        <mc:Fallback xmlns="">
          <p:sp>
            <p:nvSpPr>
              <p:cNvPr id="7" name="文本框 6">
                <a:extLst>
                  <a:ext uri="{FF2B5EF4-FFF2-40B4-BE49-F238E27FC236}">
                    <a16:creationId xmlns:a16="http://schemas.microsoft.com/office/drawing/2014/main" id="{EA6AF0F0-A959-4524-A156-55EA35B4F73F}"/>
                  </a:ext>
                </a:extLst>
              </p:cNvPr>
              <p:cNvSpPr txBox="1">
                <a:spLocks noRot="1" noChangeAspect="1" noMove="1" noResize="1" noEditPoints="1" noAdjustHandles="1" noChangeArrowheads="1" noChangeShapeType="1" noTextEdit="1"/>
              </p:cNvSpPr>
              <p:nvPr/>
            </p:nvSpPr>
            <p:spPr>
              <a:xfrm>
                <a:off x="539551" y="946667"/>
                <a:ext cx="3456385" cy="1114216"/>
              </a:xfrm>
              <a:prstGeom prst="rect">
                <a:avLst/>
              </a:prstGeom>
              <a:blipFill>
                <a:blip r:embed="rId4"/>
                <a:stretch>
                  <a:fillRect r="-35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1307B6E-8ED7-4B4C-9407-64B1A1C3C618}"/>
              </a:ext>
            </a:extLst>
          </p:cNvPr>
          <p:cNvPicPr>
            <a:picLocks noChangeAspect="1"/>
          </p:cNvPicPr>
          <p:nvPr/>
        </p:nvPicPr>
        <p:blipFill>
          <a:blip r:embed="rId5"/>
          <a:stretch>
            <a:fillRect/>
          </a:stretch>
        </p:blipFill>
        <p:spPr>
          <a:xfrm>
            <a:off x="3429055" y="1964790"/>
            <a:ext cx="5103385" cy="277767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96E93CB-C981-4619-BF75-0A3358C8BE88}"/>
                  </a:ext>
                </a:extLst>
              </p:cNvPr>
              <p:cNvSpPr txBox="1"/>
              <p:nvPr/>
            </p:nvSpPr>
            <p:spPr>
              <a:xfrm>
                <a:off x="899592" y="5184844"/>
                <a:ext cx="7344816" cy="1114216"/>
              </a:xfrm>
              <a:prstGeom prst="rect">
                <a:avLst/>
              </a:prstGeom>
              <a:solidFill>
                <a:srgbClr val="002060"/>
              </a:solidFill>
            </p:spPr>
            <p:txBody>
              <a:bodyPr wrap="square" rtlCol="0">
                <a:spAutoFit/>
              </a:bodyPr>
              <a:lstStyle/>
              <a:p>
                <a:pPr algn="ctr"/>
                <a14:m>
                  <m:oMath xmlns:m="http://schemas.openxmlformats.org/officeDocument/2006/math">
                    <m:r>
                      <m:rPr>
                        <m:sty m:val="p"/>
                      </m:rPr>
                      <a:rPr lang="en-US" altLang="zh-CN" sz="3600" b="0" i="0" smtClean="0">
                        <a:solidFill>
                          <a:schemeClr val="bg1"/>
                        </a:solidFill>
                        <a:latin typeface="Cambria Math" panose="02040503050406030204" pitchFamily="18" charset="0"/>
                      </a:rPr>
                      <m:t>Λ</m:t>
                    </m:r>
                    <m:r>
                      <a:rPr lang="en-US" altLang="zh-CN" sz="3600" b="0" i="1" smtClean="0">
                        <a:solidFill>
                          <a:schemeClr val="bg1"/>
                        </a:solidFill>
                        <a:latin typeface="Cambria Math" panose="02040503050406030204" pitchFamily="18" charset="0"/>
                      </a:rPr>
                      <m:t>=</m:t>
                    </m:r>
                    <m:d>
                      <m:dPr>
                        <m:begChr m:val="["/>
                        <m:endChr m:val="]"/>
                        <m:ctrlPr>
                          <a:rPr lang="en-US" altLang="zh-CN" sz="3600" b="0" i="1" smtClean="0">
                            <a:solidFill>
                              <a:schemeClr val="bg1"/>
                            </a:solidFill>
                            <a:latin typeface="Cambria Math" panose="02040503050406030204" pitchFamily="18" charset="0"/>
                          </a:rPr>
                        </m:ctrlPr>
                      </m:dPr>
                      <m:e>
                        <m:m>
                          <m:mPr>
                            <m:mcs>
                              <m:mc>
                                <m:mcPr>
                                  <m:count m:val="2"/>
                                  <m:mcJc m:val="center"/>
                                </m:mcPr>
                              </m:mc>
                            </m:mcs>
                            <m:ctrlPr>
                              <a:rPr lang="en-US" altLang="zh-CN" sz="3600" b="0" i="1" smtClean="0">
                                <a:solidFill>
                                  <a:schemeClr val="bg1"/>
                                </a:solidFill>
                                <a:latin typeface="Cambria Math" panose="02040503050406030204" pitchFamily="18" charset="0"/>
                              </a:rPr>
                            </m:ctrlPr>
                          </m:mPr>
                          <m:mr>
                            <m:e>
                              <m:r>
                                <a:rPr lang="en-US" altLang="zh-CN" sz="3600" b="0" i="1" smtClean="0">
                                  <a:solidFill>
                                    <a:schemeClr val="bg1"/>
                                  </a:solidFill>
                                  <a:latin typeface="Cambria Math" panose="02040503050406030204" pitchFamily="18" charset="0"/>
                                </a:rPr>
                                <m:t>𝜆</m:t>
                              </m:r>
                            </m:e>
                            <m:e>
                              <m:r>
                                <a:rPr lang="en-US" altLang="zh-CN" sz="3600" b="0" i="1" smtClean="0">
                                  <a:solidFill>
                                    <a:schemeClr val="bg1"/>
                                  </a:solidFill>
                                  <a:latin typeface="Cambria Math" panose="02040503050406030204" pitchFamily="18" charset="0"/>
                                </a:rPr>
                                <m:t>0</m:t>
                              </m:r>
                            </m:e>
                          </m:mr>
                          <m:mr>
                            <m:e>
                              <m:r>
                                <a:rPr lang="en-US" altLang="zh-CN" sz="3600" b="0" i="1" smtClean="0">
                                  <a:solidFill>
                                    <a:schemeClr val="bg1"/>
                                  </a:solidFill>
                                  <a:latin typeface="Cambria Math" panose="02040503050406030204" pitchFamily="18" charset="0"/>
                                </a:rPr>
                                <m:t>0</m:t>
                              </m:r>
                            </m:e>
                            <m:e>
                              <m:r>
                                <a:rPr lang="en-US" altLang="zh-CN" sz="3600" b="0" i="1" smtClean="0">
                                  <a:solidFill>
                                    <a:schemeClr val="bg1"/>
                                  </a:solidFill>
                                  <a:latin typeface="Cambria Math" panose="02040503050406030204" pitchFamily="18" charset="0"/>
                                </a:rPr>
                                <m:t>𝜇</m:t>
                              </m:r>
                            </m:e>
                          </m:mr>
                        </m:m>
                      </m:e>
                    </m:d>
                  </m:oMath>
                </a14:m>
                <a:r>
                  <a:rPr lang="zh-CN" altLang="en-US" sz="3600" b="0" dirty="0">
                    <a:solidFill>
                      <a:schemeClr val="bg1"/>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600" b="0" i="1" dirty="0" smtClean="0">
                        <a:solidFill>
                          <a:schemeClr val="bg1"/>
                        </a:solidFill>
                        <a:latin typeface="Cambria Math" panose="02040503050406030204" pitchFamily="18" charset="0"/>
                        <a:ea typeface="微软雅黑" panose="020B0503020204020204" pitchFamily="34" charset="-122"/>
                      </a:rPr>
                      <m:t>𝜆</m:t>
                    </m:r>
                    <m:r>
                      <a:rPr lang="en-US" altLang="zh-CN" sz="3600" b="0" i="1" dirty="0" smtClean="0">
                        <a:solidFill>
                          <a:schemeClr val="bg1"/>
                        </a:solidFill>
                        <a:latin typeface="Cambria Math" panose="02040503050406030204" pitchFamily="18" charset="0"/>
                        <a:ea typeface="微软雅黑" panose="020B0503020204020204" pitchFamily="34" charset="-122"/>
                      </a:rPr>
                      <m:t>,</m:t>
                    </m:r>
                    <m:r>
                      <a:rPr lang="en-US" altLang="zh-CN" sz="3600" b="0" i="1" dirty="0" smtClean="0">
                        <a:solidFill>
                          <a:schemeClr val="bg1"/>
                        </a:solidFill>
                        <a:latin typeface="Cambria Math" panose="02040503050406030204" pitchFamily="18" charset="0"/>
                        <a:ea typeface="微软雅黑" panose="020B0503020204020204" pitchFamily="34" charset="-122"/>
                      </a:rPr>
                      <m:t>𝜇</m:t>
                    </m:r>
                    <m:r>
                      <a:rPr lang="en-US" altLang="zh-CN" sz="3600" b="0" i="1" dirty="0" smtClean="0">
                        <a:solidFill>
                          <a:schemeClr val="bg1"/>
                        </a:solidFill>
                        <a:latin typeface="Cambria Math" panose="02040503050406030204" pitchFamily="18" charset="0"/>
                        <a:ea typeface="微软雅黑" panose="020B0503020204020204" pitchFamily="34" charset="-122"/>
                      </a:rPr>
                      <m:t>∈</m:t>
                    </m:r>
                    <m:sSup>
                      <m:sSupPr>
                        <m:ctrlPr>
                          <a:rPr lang="en-US" altLang="zh-CN" sz="3600" b="0" i="1" dirty="0" smtClean="0">
                            <a:solidFill>
                              <a:schemeClr val="bg1"/>
                            </a:solidFill>
                            <a:latin typeface="Cambria Math" panose="02040503050406030204" pitchFamily="18" charset="0"/>
                            <a:ea typeface="微软雅黑" panose="020B0503020204020204" pitchFamily="34" charset="-122"/>
                          </a:rPr>
                        </m:ctrlPr>
                      </m:sSupPr>
                      <m:e>
                        <m:r>
                          <a:rPr lang="en-US" altLang="zh-CN" sz="3600" b="0" i="1" dirty="0" smtClean="0">
                            <a:solidFill>
                              <a:schemeClr val="bg1"/>
                            </a:solidFill>
                            <a:latin typeface="Cambria Math" panose="02040503050406030204" pitchFamily="18" charset="0"/>
                            <a:ea typeface="微软雅黑" panose="020B0503020204020204" pitchFamily="34" charset="-122"/>
                          </a:rPr>
                          <m:t>ℝ</m:t>
                        </m:r>
                      </m:e>
                      <m:sup>
                        <m:r>
                          <a:rPr lang="en-US" altLang="zh-CN" sz="3600" b="0" i="1" dirty="0" smtClean="0">
                            <a:solidFill>
                              <a:schemeClr val="bg1"/>
                            </a:solidFill>
                            <a:latin typeface="Cambria Math" panose="02040503050406030204" pitchFamily="18" charset="0"/>
                            <a:ea typeface="微软雅黑" panose="020B0503020204020204" pitchFamily="34" charset="-122"/>
                          </a:rPr>
                          <m:t>−</m:t>
                        </m:r>
                      </m:sup>
                    </m:sSup>
                  </m:oMath>
                </a14:m>
                <a:r>
                  <a:rPr lang="zh-CN" altLang="en-US" sz="3600" dirty="0">
                    <a:solidFill>
                      <a:schemeClr val="bg1"/>
                    </a:solidFill>
                    <a:latin typeface="微软雅黑" panose="020B0503020204020204" pitchFamily="34" charset="-122"/>
                    <a:ea typeface="微软雅黑" panose="020B0503020204020204" pitchFamily="34" charset="-122"/>
                  </a:rPr>
                  <a:t>，系统稳定</a:t>
                </a:r>
              </a:p>
            </p:txBody>
          </p:sp>
        </mc:Choice>
        <mc:Fallback xmlns="">
          <p:sp>
            <p:nvSpPr>
              <p:cNvPr id="9" name="文本框 8">
                <a:extLst>
                  <a:ext uri="{FF2B5EF4-FFF2-40B4-BE49-F238E27FC236}">
                    <a16:creationId xmlns:a16="http://schemas.microsoft.com/office/drawing/2014/main" id="{D96E93CB-C981-4619-BF75-0A3358C8BE88}"/>
                  </a:ext>
                </a:extLst>
              </p:cNvPr>
              <p:cNvSpPr txBox="1">
                <a:spLocks noRot="1" noChangeAspect="1" noMove="1" noResize="1" noEditPoints="1" noAdjustHandles="1" noChangeArrowheads="1" noChangeShapeType="1" noTextEdit="1"/>
              </p:cNvSpPr>
              <p:nvPr/>
            </p:nvSpPr>
            <p:spPr>
              <a:xfrm>
                <a:off x="899592" y="5184844"/>
                <a:ext cx="7344816" cy="1114216"/>
              </a:xfrm>
              <a:prstGeom prst="rect">
                <a:avLst/>
              </a:prstGeom>
              <a:blipFill>
                <a:blip r:embed="rId6"/>
                <a:stretch>
                  <a:fillRect/>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F2C5D053-CF38-4803-B50D-5F67A316887A}"/>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24</a:t>
            </a:fld>
            <a:endParaRPr lang="zh-CN" altLang="en-US" dirty="0"/>
          </a:p>
        </p:txBody>
      </p:sp>
    </p:spTree>
    <p:extLst>
      <p:ext uri="{BB962C8B-B14F-4D97-AF65-F5344CB8AC3E}">
        <p14:creationId xmlns:p14="http://schemas.microsoft.com/office/powerpoint/2010/main" val="351825717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3C0835-C1C0-462D-8C76-00A42127FC3D}"/>
                  </a:ext>
                </a:extLst>
              </p:cNvPr>
              <p:cNvSpPr txBox="1"/>
              <p:nvPr/>
            </p:nvSpPr>
            <p:spPr>
              <a:xfrm>
                <a:off x="539551" y="946667"/>
                <a:ext cx="3456385" cy="1027397"/>
              </a:xfrm>
              <a:prstGeom prst="rect">
                <a:avLst/>
              </a:prstGeom>
              <a:noFill/>
            </p:spPr>
            <p:txBody>
              <a:bodyPr wrap="square" rtlCol="0">
                <a:spAutoFit/>
              </a:bodyPr>
              <a:lstStyle/>
              <a:p>
                <a14:m>
                  <m:oMath xmlns:m="http://schemas.openxmlformats.org/officeDocument/2006/math">
                    <m:r>
                      <m:rPr>
                        <m:sty m:val="p"/>
                      </m:rPr>
                      <a:rPr lang="en-US" altLang="zh-CN" sz="3600" b="0" i="0" smtClean="0">
                        <a:latin typeface="Cambria Math" panose="02040503050406030204" pitchFamily="18" charset="0"/>
                      </a:rPr>
                      <m:t>Λ</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m>
                          <m:mPr>
                            <m:mcs>
                              <m:mc>
                                <m:mcPr>
                                  <m:count m:val="2"/>
                                  <m:mcJc m:val="center"/>
                                </m:mcPr>
                              </m:mc>
                            </m:mcs>
                            <m:ctrlPr>
                              <a:rPr lang="en-US" altLang="zh-CN" sz="3600" b="0" i="1" smtClean="0">
                                <a:latin typeface="Cambria Math" panose="02040503050406030204" pitchFamily="18" charset="0"/>
                              </a:rPr>
                            </m:ctrlPr>
                          </m:mPr>
                          <m:mr>
                            <m:e>
                              <m:r>
                                <a:rPr lang="en-US" altLang="zh-CN" sz="3600" b="0" i="1" smtClean="0">
                                  <a:latin typeface="Cambria Math" panose="02040503050406030204" pitchFamily="18" charset="0"/>
                                </a:rPr>
                                <m:t>𝜆</m:t>
                              </m:r>
                            </m:e>
                            <m:e>
                              <m:r>
                                <a:rPr lang="en-US" altLang="zh-CN" sz="3600" b="0" i="1" smtClean="0">
                                  <a:latin typeface="Cambria Math" panose="02040503050406030204" pitchFamily="18" charset="0"/>
                                </a:rPr>
                                <m:t>0</m:t>
                              </m:r>
                            </m:e>
                          </m:mr>
                          <m:mr>
                            <m:e>
                              <m:r>
                                <a:rPr lang="en-US" altLang="zh-CN" sz="3600" i="1">
                                  <a:latin typeface="Cambria Math" panose="02040503050406030204" pitchFamily="18" charset="0"/>
                                </a:rPr>
                                <m:t>1</m:t>
                              </m:r>
                            </m:e>
                            <m:e>
                              <m:r>
                                <a:rPr lang="en-US" altLang="zh-CN" sz="3600" b="0" i="1" smtClean="0">
                                  <a:latin typeface="Cambria Math" panose="02040503050406030204" pitchFamily="18" charset="0"/>
                                </a:rPr>
                                <m:t>𝜆</m:t>
                              </m:r>
                            </m:e>
                          </m:mr>
                        </m:m>
                      </m:e>
                    </m:d>
                  </m:oMath>
                </a14:m>
                <a:r>
                  <a:rPr lang="zh-CN" altLang="en-US" sz="3600" dirty="0">
                    <a:latin typeface="微软雅黑" panose="020B0503020204020204" pitchFamily="34" charset="-122"/>
                    <a:ea typeface="微软雅黑" panose="020B0503020204020204" pitchFamily="34" charset="-122"/>
                  </a:rPr>
                  <a:t>情况</a:t>
                </a:r>
              </a:p>
            </p:txBody>
          </p:sp>
        </mc:Choice>
        <mc:Fallback xmlns="">
          <p:sp>
            <p:nvSpPr>
              <p:cNvPr id="6" name="文本框 5">
                <a:extLst>
                  <a:ext uri="{FF2B5EF4-FFF2-40B4-BE49-F238E27FC236}">
                    <a16:creationId xmlns:a16="http://schemas.microsoft.com/office/drawing/2014/main" id="{D23C0835-C1C0-462D-8C76-00A42127FC3D}"/>
                  </a:ext>
                </a:extLst>
              </p:cNvPr>
              <p:cNvSpPr txBox="1">
                <a:spLocks noRot="1" noChangeAspect="1" noMove="1" noResize="1" noEditPoints="1" noAdjustHandles="1" noChangeArrowheads="1" noChangeShapeType="1" noTextEdit="1"/>
              </p:cNvSpPr>
              <p:nvPr/>
            </p:nvSpPr>
            <p:spPr>
              <a:xfrm>
                <a:off x="539551" y="946667"/>
                <a:ext cx="3456385" cy="1027397"/>
              </a:xfrm>
              <a:prstGeom prst="rect">
                <a:avLst/>
              </a:prstGeom>
              <a:blipFill>
                <a:blip r:embed="rId3"/>
                <a:stretch>
                  <a:fillRect b="-295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71CA6CB-C96E-4D54-AA9C-49DE2814E64A}"/>
              </a:ext>
            </a:extLst>
          </p:cNvPr>
          <p:cNvPicPr>
            <a:picLocks noChangeAspect="1"/>
          </p:cNvPicPr>
          <p:nvPr/>
        </p:nvPicPr>
        <p:blipFill>
          <a:blip r:embed="rId4"/>
          <a:stretch>
            <a:fillRect/>
          </a:stretch>
        </p:blipFill>
        <p:spPr>
          <a:xfrm>
            <a:off x="1750999" y="2189955"/>
            <a:ext cx="5642001" cy="2904897"/>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F90E402-F137-4142-BB23-1EA311B9BF5E}"/>
                  </a:ext>
                </a:extLst>
              </p:cNvPr>
              <p:cNvSpPr txBox="1"/>
              <p:nvPr/>
            </p:nvSpPr>
            <p:spPr>
              <a:xfrm>
                <a:off x="899592" y="5426839"/>
                <a:ext cx="7344816" cy="1027397"/>
              </a:xfrm>
              <a:prstGeom prst="rect">
                <a:avLst/>
              </a:prstGeom>
              <a:solidFill>
                <a:srgbClr val="002060"/>
              </a:solidFill>
            </p:spPr>
            <p:txBody>
              <a:bodyPr wrap="square" rtlCol="0">
                <a:spAutoFit/>
              </a:bodyPr>
              <a:lstStyle/>
              <a:p>
                <a:pPr algn="ctr"/>
                <a14:m>
                  <m:oMath xmlns:m="http://schemas.openxmlformats.org/officeDocument/2006/math">
                    <m:r>
                      <m:rPr>
                        <m:sty m:val="p"/>
                      </m:rPr>
                      <a:rPr lang="en-US" altLang="zh-CN" sz="3600" b="0" i="0" smtClean="0">
                        <a:solidFill>
                          <a:schemeClr val="bg1"/>
                        </a:solidFill>
                        <a:latin typeface="Cambria Math" panose="02040503050406030204" pitchFamily="18" charset="0"/>
                      </a:rPr>
                      <m:t>Λ</m:t>
                    </m:r>
                    <m:r>
                      <a:rPr lang="en-US" altLang="zh-CN" sz="3600" b="0" i="1" smtClean="0">
                        <a:solidFill>
                          <a:schemeClr val="bg1"/>
                        </a:solidFill>
                        <a:latin typeface="Cambria Math" panose="02040503050406030204" pitchFamily="18" charset="0"/>
                      </a:rPr>
                      <m:t>=</m:t>
                    </m:r>
                    <m:d>
                      <m:dPr>
                        <m:begChr m:val="["/>
                        <m:endChr m:val="]"/>
                        <m:ctrlPr>
                          <a:rPr lang="en-US" altLang="zh-CN" sz="3600" b="0" i="1" smtClean="0">
                            <a:solidFill>
                              <a:schemeClr val="bg1"/>
                            </a:solidFill>
                            <a:latin typeface="Cambria Math" panose="02040503050406030204" pitchFamily="18" charset="0"/>
                          </a:rPr>
                        </m:ctrlPr>
                      </m:dPr>
                      <m:e>
                        <m:m>
                          <m:mPr>
                            <m:mcs>
                              <m:mc>
                                <m:mcPr>
                                  <m:count m:val="2"/>
                                  <m:mcJc m:val="center"/>
                                </m:mcPr>
                              </m:mc>
                            </m:mcs>
                            <m:ctrlPr>
                              <a:rPr lang="en-US" altLang="zh-CN" sz="3600" b="0" i="1" smtClean="0">
                                <a:solidFill>
                                  <a:schemeClr val="bg1"/>
                                </a:solidFill>
                                <a:latin typeface="Cambria Math" panose="02040503050406030204" pitchFamily="18" charset="0"/>
                              </a:rPr>
                            </m:ctrlPr>
                          </m:mPr>
                          <m:mr>
                            <m:e>
                              <m:r>
                                <a:rPr lang="en-US" altLang="zh-CN" sz="3600" b="0" i="1" smtClean="0">
                                  <a:solidFill>
                                    <a:schemeClr val="bg1"/>
                                  </a:solidFill>
                                  <a:latin typeface="Cambria Math" panose="02040503050406030204" pitchFamily="18" charset="0"/>
                                </a:rPr>
                                <m:t>𝜆</m:t>
                              </m:r>
                            </m:e>
                            <m:e>
                              <m:r>
                                <a:rPr lang="en-US" altLang="zh-CN" sz="3600" b="0" i="1" smtClean="0">
                                  <a:solidFill>
                                    <a:schemeClr val="bg1"/>
                                  </a:solidFill>
                                  <a:latin typeface="Cambria Math" panose="02040503050406030204" pitchFamily="18" charset="0"/>
                                </a:rPr>
                                <m:t>0</m:t>
                              </m:r>
                            </m:e>
                          </m:mr>
                          <m:mr>
                            <m:e>
                              <m:r>
                                <a:rPr lang="en-US" altLang="zh-CN" sz="3600" b="0" i="1" smtClean="0">
                                  <a:solidFill>
                                    <a:schemeClr val="bg1"/>
                                  </a:solidFill>
                                  <a:latin typeface="Cambria Math" panose="02040503050406030204" pitchFamily="18" charset="0"/>
                                </a:rPr>
                                <m:t>1</m:t>
                              </m:r>
                            </m:e>
                            <m:e>
                              <m:r>
                                <a:rPr lang="en-US" altLang="zh-CN" sz="3600" b="0" i="1" smtClean="0">
                                  <a:solidFill>
                                    <a:schemeClr val="bg1"/>
                                  </a:solidFill>
                                  <a:latin typeface="Cambria Math" panose="02040503050406030204" pitchFamily="18" charset="0"/>
                                </a:rPr>
                                <m:t>𝜆</m:t>
                              </m:r>
                            </m:e>
                          </m:mr>
                        </m:m>
                      </m:e>
                    </m:d>
                  </m:oMath>
                </a14:m>
                <a:r>
                  <a:rPr lang="zh-CN" altLang="en-US" sz="3600" b="0" dirty="0">
                    <a:solidFill>
                      <a:schemeClr val="bg1"/>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600" b="0" i="1" dirty="0" smtClean="0">
                        <a:solidFill>
                          <a:schemeClr val="bg1"/>
                        </a:solidFill>
                        <a:latin typeface="Cambria Math" panose="02040503050406030204" pitchFamily="18" charset="0"/>
                        <a:ea typeface="微软雅黑" panose="020B0503020204020204" pitchFamily="34" charset="-122"/>
                      </a:rPr>
                      <m:t>𝜆</m:t>
                    </m:r>
                    <m:r>
                      <a:rPr lang="en-US" altLang="zh-CN" sz="3600" b="0" i="1" dirty="0" smtClean="0">
                        <a:solidFill>
                          <a:schemeClr val="bg1"/>
                        </a:solidFill>
                        <a:latin typeface="Cambria Math" panose="02040503050406030204" pitchFamily="18" charset="0"/>
                        <a:ea typeface="微软雅黑" panose="020B0503020204020204" pitchFamily="34" charset="-122"/>
                      </a:rPr>
                      <m:t>∈</m:t>
                    </m:r>
                    <m:sSup>
                      <m:sSupPr>
                        <m:ctrlPr>
                          <a:rPr lang="en-US" altLang="zh-CN" sz="3600" b="0" i="1" dirty="0" smtClean="0">
                            <a:solidFill>
                              <a:schemeClr val="bg1"/>
                            </a:solidFill>
                            <a:latin typeface="Cambria Math" panose="02040503050406030204" pitchFamily="18" charset="0"/>
                            <a:ea typeface="微软雅黑" panose="020B0503020204020204" pitchFamily="34" charset="-122"/>
                          </a:rPr>
                        </m:ctrlPr>
                      </m:sSupPr>
                      <m:e>
                        <m:r>
                          <a:rPr lang="en-US" altLang="zh-CN" sz="3600" b="0" i="1" dirty="0" smtClean="0">
                            <a:solidFill>
                              <a:schemeClr val="bg1"/>
                            </a:solidFill>
                            <a:latin typeface="Cambria Math" panose="02040503050406030204" pitchFamily="18" charset="0"/>
                            <a:ea typeface="微软雅黑" panose="020B0503020204020204" pitchFamily="34" charset="-122"/>
                          </a:rPr>
                          <m:t>ℝ</m:t>
                        </m:r>
                      </m:e>
                      <m:sup>
                        <m:r>
                          <a:rPr lang="en-US" altLang="zh-CN" sz="3600" b="0" i="1" dirty="0" smtClean="0">
                            <a:solidFill>
                              <a:schemeClr val="bg1"/>
                            </a:solidFill>
                            <a:latin typeface="Cambria Math" panose="02040503050406030204" pitchFamily="18" charset="0"/>
                            <a:ea typeface="微软雅黑" panose="020B0503020204020204" pitchFamily="34" charset="-122"/>
                          </a:rPr>
                          <m:t>−</m:t>
                        </m:r>
                      </m:sup>
                    </m:sSup>
                  </m:oMath>
                </a14:m>
                <a:r>
                  <a:rPr lang="zh-CN" altLang="en-US" sz="3600" dirty="0">
                    <a:solidFill>
                      <a:schemeClr val="bg1"/>
                    </a:solidFill>
                    <a:latin typeface="微软雅黑" panose="020B0503020204020204" pitchFamily="34" charset="-122"/>
                    <a:ea typeface="微软雅黑" panose="020B0503020204020204" pitchFamily="34" charset="-122"/>
                  </a:rPr>
                  <a:t>，系统稳定</a:t>
                </a:r>
              </a:p>
            </p:txBody>
          </p:sp>
        </mc:Choice>
        <mc:Fallback>
          <p:sp>
            <p:nvSpPr>
              <p:cNvPr id="8" name="文本框 7">
                <a:extLst>
                  <a:ext uri="{FF2B5EF4-FFF2-40B4-BE49-F238E27FC236}">
                    <a16:creationId xmlns:a16="http://schemas.microsoft.com/office/drawing/2014/main" id="{8F90E402-F137-4142-BB23-1EA311B9BF5E}"/>
                  </a:ext>
                </a:extLst>
              </p:cNvPr>
              <p:cNvSpPr txBox="1">
                <a:spLocks noRot="1" noChangeAspect="1" noMove="1" noResize="1" noEditPoints="1" noAdjustHandles="1" noChangeArrowheads="1" noChangeShapeType="1" noTextEdit="1"/>
              </p:cNvSpPr>
              <p:nvPr/>
            </p:nvSpPr>
            <p:spPr>
              <a:xfrm>
                <a:off x="899592" y="5426839"/>
                <a:ext cx="7344816" cy="1027397"/>
              </a:xfrm>
              <a:prstGeom prst="rect">
                <a:avLst/>
              </a:prstGeom>
              <a:blipFill>
                <a:blip r:embed="rId5"/>
                <a:stretch>
                  <a:fillRect b="-2959"/>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02C339AC-8DEC-4A30-BC4E-E49A90474D07}"/>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25</a:t>
            </a:fld>
            <a:endParaRPr lang="zh-CN" altLang="en-US" dirty="0"/>
          </a:p>
        </p:txBody>
      </p:sp>
    </p:spTree>
    <p:extLst>
      <p:ext uri="{BB962C8B-B14F-4D97-AF65-F5344CB8AC3E}">
        <p14:creationId xmlns:p14="http://schemas.microsoft.com/office/powerpoint/2010/main" val="184980043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04352EA-B302-4CAD-91CC-EECA86194BD1}"/>
                  </a:ext>
                </a:extLst>
              </p:cNvPr>
              <p:cNvSpPr txBox="1"/>
              <p:nvPr/>
            </p:nvSpPr>
            <p:spPr>
              <a:xfrm>
                <a:off x="539551" y="946667"/>
                <a:ext cx="5904657" cy="1146276"/>
              </a:xfrm>
              <a:prstGeom prst="rect">
                <a:avLst/>
              </a:prstGeom>
              <a:noFill/>
            </p:spPr>
            <p:txBody>
              <a:bodyPr wrap="square" rtlCol="0">
                <a:spAutoFit/>
              </a:bodyPr>
              <a:lstStyle/>
              <a:p>
                <a14:m>
                  <m:oMath xmlns:m="http://schemas.openxmlformats.org/officeDocument/2006/math">
                    <m:r>
                      <m:rPr>
                        <m:sty m:val="p"/>
                      </m:rPr>
                      <a:rPr lang="en-US" altLang="zh-CN" sz="3600" b="0" i="0" smtClean="0">
                        <a:latin typeface="Cambria Math" panose="02040503050406030204" pitchFamily="18" charset="0"/>
                      </a:rPr>
                      <m:t>Λ</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m>
                          <m:mPr>
                            <m:mcs>
                              <m:mc>
                                <m:mcPr>
                                  <m:count m:val="2"/>
                                  <m:mcJc m:val="center"/>
                                </m:mcPr>
                              </m:mc>
                            </m:mcs>
                            <m:ctrlPr>
                              <a:rPr lang="en-US" altLang="zh-CN" sz="3600" b="0" i="1" smtClean="0">
                                <a:latin typeface="Cambria Math" panose="02040503050406030204" pitchFamily="18" charset="0"/>
                              </a:rPr>
                            </m:ctrlPr>
                          </m:mPr>
                          <m:mr>
                            <m:e>
                              <m:r>
                                <a:rPr lang="en-US" altLang="zh-CN" sz="3600" b="0" i="1" smtClean="0">
                                  <a:latin typeface="Cambria Math" panose="02040503050406030204" pitchFamily="18" charset="0"/>
                                </a:rPr>
                                <m:t>𝛼</m:t>
                              </m:r>
                            </m:e>
                            <m:e>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𝛽</m:t>
                              </m:r>
                            </m:e>
                          </m:mr>
                          <m:mr>
                            <m:e>
                              <m:r>
                                <a:rPr lang="en-US" altLang="zh-CN" sz="3600" b="0" i="1" smtClean="0">
                                  <a:latin typeface="Cambria Math" panose="02040503050406030204" pitchFamily="18" charset="0"/>
                                </a:rPr>
                                <m:t>𝛽</m:t>
                              </m:r>
                            </m:e>
                            <m:e>
                              <m:r>
                                <a:rPr lang="en-US" altLang="zh-CN" sz="3600" b="0" i="1" smtClean="0">
                                  <a:latin typeface="Cambria Math" panose="02040503050406030204" pitchFamily="18" charset="0"/>
                                </a:rPr>
                                <m:t>𝛼</m:t>
                              </m:r>
                            </m:e>
                          </m:mr>
                        </m:m>
                      </m:e>
                    </m:d>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𝛽</m:t>
                        </m:r>
                        <m:r>
                          <a:rPr lang="en-US" altLang="zh-CN" sz="3600" b="0" i="1" smtClean="0">
                            <a:latin typeface="Cambria Math" panose="02040503050406030204" pitchFamily="18" charset="0"/>
                          </a:rPr>
                          <m:t>≠0</m:t>
                        </m:r>
                      </m:e>
                    </m:d>
                  </m:oMath>
                </a14:m>
                <a:r>
                  <a:rPr lang="zh-CN" altLang="en-US" sz="3600" dirty="0">
                    <a:latin typeface="微软雅黑" panose="020B0503020204020204" pitchFamily="34" charset="-122"/>
                    <a:ea typeface="微软雅黑" panose="020B0503020204020204" pitchFamily="34" charset="-122"/>
                  </a:rPr>
                  <a:t>情况</a:t>
                </a:r>
              </a:p>
            </p:txBody>
          </p:sp>
        </mc:Choice>
        <mc:Fallback xmlns="">
          <p:sp>
            <p:nvSpPr>
              <p:cNvPr id="6" name="文本框 5">
                <a:extLst>
                  <a:ext uri="{FF2B5EF4-FFF2-40B4-BE49-F238E27FC236}">
                    <a16:creationId xmlns:a16="http://schemas.microsoft.com/office/drawing/2014/main" id="{104352EA-B302-4CAD-91CC-EECA86194BD1}"/>
                  </a:ext>
                </a:extLst>
              </p:cNvPr>
              <p:cNvSpPr txBox="1">
                <a:spLocks noRot="1" noChangeAspect="1" noMove="1" noResize="1" noEditPoints="1" noAdjustHandles="1" noChangeArrowheads="1" noChangeShapeType="1" noTextEdit="1"/>
              </p:cNvSpPr>
              <p:nvPr/>
            </p:nvSpPr>
            <p:spPr>
              <a:xfrm>
                <a:off x="539551" y="946667"/>
                <a:ext cx="5904657" cy="1146276"/>
              </a:xfrm>
              <a:prstGeom prst="rect">
                <a:avLst/>
              </a:prstGeom>
              <a:blipFill>
                <a:blip r:embed="rId3"/>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B611FD1-F814-4AC3-AB27-7C15B2ECA76C}"/>
              </a:ext>
            </a:extLst>
          </p:cNvPr>
          <p:cNvPicPr>
            <a:picLocks noChangeAspect="1"/>
          </p:cNvPicPr>
          <p:nvPr/>
        </p:nvPicPr>
        <p:blipFill>
          <a:blip r:embed="rId4"/>
          <a:stretch>
            <a:fillRect/>
          </a:stretch>
        </p:blipFill>
        <p:spPr>
          <a:xfrm>
            <a:off x="912537" y="2268074"/>
            <a:ext cx="7318925" cy="276362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05051EC-9D9E-4159-87FC-D40F53F66898}"/>
                  </a:ext>
                </a:extLst>
              </p:cNvPr>
              <p:cNvSpPr txBox="1"/>
              <p:nvPr/>
            </p:nvSpPr>
            <p:spPr>
              <a:xfrm>
                <a:off x="899592" y="5426839"/>
                <a:ext cx="7344816" cy="1146276"/>
              </a:xfrm>
              <a:prstGeom prst="rect">
                <a:avLst/>
              </a:prstGeom>
              <a:solidFill>
                <a:srgbClr val="002060"/>
              </a:solidFill>
            </p:spPr>
            <p:txBody>
              <a:bodyPr wrap="square" rtlCol="0">
                <a:spAutoFit/>
              </a:bodyPr>
              <a:lstStyle/>
              <a:p>
                <a:pPr algn="ctr"/>
                <a14:m>
                  <m:oMath xmlns:m="http://schemas.openxmlformats.org/officeDocument/2006/math">
                    <m:r>
                      <m:rPr>
                        <m:sty m:val="p"/>
                      </m:rPr>
                      <a:rPr lang="en-US" altLang="zh-CN" sz="3600" b="0" i="0" smtClean="0">
                        <a:solidFill>
                          <a:schemeClr val="bg1"/>
                        </a:solidFill>
                        <a:latin typeface="Cambria Math" panose="02040503050406030204" pitchFamily="18" charset="0"/>
                      </a:rPr>
                      <m:t>Λ</m:t>
                    </m:r>
                    <m:r>
                      <a:rPr lang="en-US" altLang="zh-CN" sz="3600" b="0" i="1" smtClean="0">
                        <a:solidFill>
                          <a:schemeClr val="bg1"/>
                        </a:solidFill>
                        <a:latin typeface="Cambria Math" panose="02040503050406030204" pitchFamily="18" charset="0"/>
                      </a:rPr>
                      <m:t>=</m:t>
                    </m:r>
                    <m:d>
                      <m:dPr>
                        <m:begChr m:val="["/>
                        <m:endChr m:val="]"/>
                        <m:ctrlPr>
                          <a:rPr lang="en-US" altLang="zh-CN" sz="3600" b="0" i="1" smtClean="0">
                            <a:solidFill>
                              <a:schemeClr val="bg1"/>
                            </a:solidFill>
                            <a:latin typeface="Cambria Math" panose="02040503050406030204" pitchFamily="18" charset="0"/>
                          </a:rPr>
                        </m:ctrlPr>
                      </m:dPr>
                      <m:e>
                        <m:m>
                          <m:mPr>
                            <m:mcs>
                              <m:mc>
                                <m:mcPr>
                                  <m:count m:val="2"/>
                                  <m:mcJc m:val="center"/>
                                </m:mcPr>
                              </m:mc>
                            </m:mcs>
                            <m:ctrlPr>
                              <a:rPr lang="en-US" altLang="zh-CN" sz="3600" b="0" i="1" smtClean="0">
                                <a:solidFill>
                                  <a:schemeClr val="bg1"/>
                                </a:solidFill>
                                <a:latin typeface="Cambria Math" panose="02040503050406030204" pitchFamily="18" charset="0"/>
                              </a:rPr>
                            </m:ctrlPr>
                          </m:mPr>
                          <m:mr>
                            <m:e>
                              <m:r>
                                <a:rPr lang="en-US" altLang="zh-CN" sz="3600" b="0" i="1" smtClean="0">
                                  <a:solidFill>
                                    <a:schemeClr val="bg1"/>
                                  </a:solidFill>
                                  <a:latin typeface="Cambria Math" panose="02040503050406030204" pitchFamily="18" charset="0"/>
                                </a:rPr>
                                <m:t>𝛼</m:t>
                              </m:r>
                            </m:e>
                            <m:e>
                              <m:r>
                                <a:rPr lang="en-US" altLang="zh-CN" sz="3600" b="0" i="1" smtClean="0">
                                  <a:solidFill>
                                    <a:schemeClr val="bg1"/>
                                  </a:solidFill>
                                  <a:latin typeface="Cambria Math" panose="02040503050406030204" pitchFamily="18" charset="0"/>
                                </a:rPr>
                                <m:t>−</m:t>
                              </m:r>
                              <m:r>
                                <a:rPr lang="en-US" altLang="zh-CN" sz="3600" b="0" i="1" smtClean="0">
                                  <a:solidFill>
                                    <a:schemeClr val="bg1"/>
                                  </a:solidFill>
                                  <a:latin typeface="Cambria Math" panose="02040503050406030204" pitchFamily="18" charset="0"/>
                                </a:rPr>
                                <m:t>𝛽</m:t>
                              </m:r>
                            </m:e>
                          </m:mr>
                          <m:mr>
                            <m:e>
                              <m:r>
                                <a:rPr lang="en-US" altLang="zh-CN" sz="3600" b="0" i="1" smtClean="0">
                                  <a:solidFill>
                                    <a:schemeClr val="bg1"/>
                                  </a:solidFill>
                                  <a:latin typeface="Cambria Math" panose="02040503050406030204" pitchFamily="18" charset="0"/>
                                </a:rPr>
                                <m:t>𝛽</m:t>
                              </m:r>
                            </m:e>
                            <m:e>
                              <m:r>
                                <a:rPr lang="en-US" altLang="zh-CN" sz="3600" b="0" i="1" smtClean="0">
                                  <a:solidFill>
                                    <a:schemeClr val="bg1"/>
                                  </a:solidFill>
                                  <a:latin typeface="Cambria Math" panose="02040503050406030204" pitchFamily="18" charset="0"/>
                                </a:rPr>
                                <m:t>𝛼</m:t>
                              </m:r>
                            </m:e>
                          </m:mr>
                        </m:m>
                      </m:e>
                    </m:d>
                  </m:oMath>
                </a14:m>
                <a:r>
                  <a:rPr lang="zh-CN" altLang="en-US" sz="3600" b="0" dirty="0">
                    <a:solidFill>
                      <a:schemeClr val="bg1"/>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600" b="0" i="1" dirty="0" smtClean="0">
                        <a:solidFill>
                          <a:schemeClr val="bg1"/>
                        </a:solidFill>
                        <a:latin typeface="Cambria Math" panose="02040503050406030204" pitchFamily="18" charset="0"/>
                        <a:ea typeface="微软雅黑" panose="020B0503020204020204" pitchFamily="34" charset="-122"/>
                      </a:rPr>
                      <m:t>𝛼</m:t>
                    </m:r>
                    <m:r>
                      <a:rPr lang="en-US" altLang="zh-CN" sz="3600" b="0" i="1" dirty="0" smtClean="0">
                        <a:solidFill>
                          <a:schemeClr val="bg1"/>
                        </a:solidFill>
                        <a:latin typeface="Cambria Math" panose="02040503050406030204" pitchFamily="18" charset="0"/>
                        <a:ea typeface="微软雅黑" panose="020B0503020204020204" pitchFamily="34" charset="-122"/>
                      </a:rPr>
                      <m:t>∈</m:t>
                    </m:r>
                    <m:sSup>
                      <m:sSupPr>
                        <m:ctrlPr>
                          <a:rPr lang="en-US" altLang="zh-CN" sz="3600" b="0" i="1" dirty="0" smtClean="0">
                            <a:solidFill>
                              <a:schemeClr val="bg1"/>
                            </a:solidFill>
                            <a:latin typeface="Cambria Math" panose="02040503050406030204" pitchFamily="18" charset="0"/>
                            <a:ea typeface="微软雅黑" panose="020B0503020204020204" pitchFamily="34" charset="-122"/>
                          </a:rPr>
                        </m:ctrlPr>
                      </m:sSupPr>
                      <m:e>
                        <m:r>
                          <a:rPr lang="en-US" altLang="zh-CN" sz="3600" b="0" i="1" dirty="0" smtClean="0">
                            <a:solidFill>
                              <a:schemeClr val="bg1"/>
                            </a:solidFill>
                            <a:latin typeface="Cambria Math" panose="02040503050406030204" pitchFamily="18" charset="0"/>
                            <a:ea typeface="微软雅黑" panose="020B0503020204020204" pitchFamily="34" charset="-122"/>
                          </a:rPr>
                          <m:t>ℝ</m:t>
                        </m:r>
                      </m:e>
                      <m:sup>
                        <m:r>
                          <a:rPr lang="en-US" altLang="zh-CN" sz="3600" b="0" i="1" dirty="0" smtClean="0">
                            <a:solidFill>
                              <a:schemeClr val="bg1"/>
                            </a:solidFill>
                            <a:latin typeface="Cambria Math" panose="02040503050406030204" pitchFamily="18" charset="0"/>
                            <a:ea typeface="微软雅黑" panose="020B0503020204020204" pitchFamily="34" charset="-122"/>
                          </a:rPr>
                          <m:t>−</m:t>
                        </m:r>
                      </m:sup>
                    </m:sSup>
                  </m:oMath>
                </a14:m>
                <a:r>
                  <a:rPr lang="zh-CN" altLang="en-US" sz="3600" dirty="0">
                    <a:solidFill>
                      <a:schemeClr val="bg1"/>
                    </a:solidFill>
                    <a:latin typeface="微软雅黑" panose="020B0503020204020204" pitchFamily="34" charset="-122"/>
                    <a:ea typeface="微软雅黑" panose="020B0503020204020204" pitchFamily="34" charset="-122"/>
                  </a:rPr>
                  <a:t>，系统稳定</a:t>
                </a:r>
              </a:p>
            </p:txBody>
          </p:sp>
        </mc:Choice>
        <mc:Fallback xmlns="">
          <p:sp>
            <p:nvSpPr>
              <p:cNvPr id="8" name="文本框 7">
                <a:extLst>
                  <a:ext uri="{FF2B5EF4-FFF2-40B4-BE49-F238E27FC236}">
                    <a16:creationId xmlns:a16="http://schemas.microsoft.com/office/drawing/2014/main" id="{405051EC-9D9E-4159-87FC-D40F53F66898}"/>
                  </a:ext>
                </a:extLst>
              </p:cNvPr>
              <p:cNvSpPr txBox="1">
                <a:spLocks noRot="1" noChangeAspect="1" noMove="1" noResize="1" noEditPoints="1" noAdjustHandles="1" noChangeArrowheads="1" noChangeShapeType="1" noTextEdit="1"/>
              </p:cNvSpPr>
              <p:nvPr/>
            </p:nvSpPr>
            <p:spPr>
              <a:xfrm>
                <a:off x="899592" y="5426839"/>
                <a:ext cx="7344816" cy="1146276"/>
              </a:xfrm>
              <a:prstGeom prst="rect">
                <a:avLst/>
              </a:prstGeom>
              <a:blipFill>
                <a:blip r:embed="rId5"/>
                <a:stretch>
                  <a:fillRect/>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0CF28960-8196-4075-B8BB-FDF957602423}"/>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26</a:t>
            </a:fld>
            <a:endParaRPr lang="zh-CN" altLang="en-US" dirty="0"/>
          </a:p>
        </p:txBody>
      </p:sp>
    </p:spTree>
    <p:extLst>
      <p:ext uri="{BB962C8B-B14F-4D97-AF65-F5344CB8AC3E}">
        <p14:creationId xmlns:p14="http://schemas.microsoft.com/office/powerpoint/2010/main" val="2166917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稳定性理论</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3CE64-EFF7-4F1A-9BDA-D447E29BAC02}"/>
                  </a:ext>
                </a:extLst>
              </p:cNvPr>
              <p:cNvSpPr txBox="1"/>
              <p:nvPr/>
            </p:nvSpPr>
            <p:spPr>
              <a:xfrm>
                <a:off x="715584" y="1960498"/>
                <a:ext cx="3456384" cy="1027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𝑑</m:t>
                          </m:r>
                        </m:num>
                        <m:den>
                          <m:r>
                            <a:rPr lang="en-US" altLang="zh-CN" sz="3200" b="0" i="1" smtClean="0">
                              <a:latin typeface="Cambria Math" panose="02040503050406030204" pitchFamily="18" charset="0"/>
                            </a:rPr>
                            <m:t>𝑑𝑡</m:t>
                          </m:r>
                        </m:den>
                      </m:f>
                      <m:d>
                        <m:dPr>
                          <m:ctrlPr>
                            <a:rPr lang="en-US" altLang="zh-CN" sz="3200" b="0" i="1" smtClean="0">
                              <a:latin typeface="Cambria Math" panose="02040503050406030204" pitchFamily="18" charset="0"/>
                            </a:rPr>
                          </m:ctrlPr>
                        </m:dPr>
                        <m:e>
                          <m:m>
                            <m:mPr>
                              <m:mcs>
                                <m:mc>
                                  <m:mcPr>
                                    <m:count m:val="1"/>
                                    <m:mcJc m:val="center"/>
                                  </m:mcPr>
                                </m:mc>
                              </m:mcs>
                              <m:ctrlPr>
                                <a:rPr lang="en-US" altLang="zh-CN" sz="3200" b="0" i="1" smtClean="0">
                                  <a:latin typeface="Cambria Math" panose="02040503050406030204" pitchFamily="18" charset="0"/>
                                </a:rPr>
                              </m:ctrlPr>
                            </m:mPr>
                            <m:mr>
                              <m:e>
                                <m:r>
                                  <m:rPr>
                                    <m:brk m:alnAt="7"/>
                                  </m:rPr>
                                  <a:rPr lang="en-US" altLang="zh-CN" sz="3200" b="0" i="1" smtClean="0">
                                    <a:latin typeface="Cambria Math" panose="02040503050406030204" pitchFamily="18" charset="0"/>
                                  </a:rPr>
                                  <m:t>𝑥</m:t>
                                </m:r>
                              </m:e>
                            </m:mr>
                            <m:mr>
                              <m:e>
                                <m:r>
                                  <a:rPr lang="en-US" altLang="zh-CN" sz="3200" b="0" i="1" smtClean="0">
                                    <a:latin typeface="Cambria Math" panose="02040503050406030204" pitchFamily="18" charset="0"/>
                                  </a:rPr>
                                  <m:t>𝑦</m:t>
                                </m:r>
                              </m:e>
                            </m:mr>
                          </m:m>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m:t>
                      </m:r>
                      <m:d>
                        <m:dPr>
                          <m:ctrlPr>
                            <a:rPr lang="en-US" altLang="zh-CN" sz="3200" i="1">
                              <a:latin typeface="Cambria Math" panose="02040503050406030204" pitchFamily="18" charset="0"/>
                            </a:rPr>
                          </m:ctrlPr>
                        </m:dPr>
                        <m:e>
                          <m:m>
                            <m:mPr>
                              <m:mcs>
                                <m:mc>
                                  <m:mcPr>
                                    <m:count m:val="1"/>
                                    <m:mcJc m:val="center"/>
                                  </m:mcPr>
                                </m:mc>
                              </m:mcs>
                              <m:ctrlPr>
                                <a:rPr lang="en-US" altLang="zh-CN" sz="3200" i="1">
                                  <a:latin typeface="Cambria Math" panose="02040503050406030204" pitchFamily="18" charset="0"/>
                                </a:rPr>
                              </m:ctrlPr>
                            </m:mPr>
                            <m:mr>
                              <m:e>
                                <m:r>
                                  <m:rPr>
                                    <m:brk m:alnAt="7"/>
                                  </m:rPr>
                                  <a:rPr lang="en-US" altLang="zh-CN" sz="3200" i="1">
                                    <a:latin typeface="Cambria Math" panose="02040503050406030204" pitchFamily="18" charset="0"/>
                                  </a:rPr>
                                  <m:t>𝑥</m:t>
                                </m:r>
                              </m:e>
                            </m:mr>
                            <m:mr>
                              <m:e>
                                <m:r>
                                  <a:rPr lang="en-US" altLang="zh-CN" sz="3200" i="1">
                                    <a:latin typeface="Cambria Math" panose="02040503050406030204" pitchFamily="18" charset="0"/>
                                  </a:rPr>
                                  <m:t>𝑦</m:t>
                                </m:r>
                              </m:e>
                            </m:mr>
                          </m:m>
                        </m:e>
                      </m:d>
                    </m:oMath>
                  </m:oMathPara>
                </a14:m>
                <a:endParaRPr lang="zh-CN" altLang="en-US" sz="3200" dirty="0"/>
              </a:p>
            </p:txBody>
          </p:sp>
        </mc:Choice>
        <mc:Fallback xmlns="">
          <p:sp>
            <p:nvSpPr>
              <p:cNvPr id="6" name="文本框 5">
                <a:extLst>
                  <a:ext uri="{FF2B5EF4-FFF2-40B4-BE49-F238E27FC236}">
                    <a16:creationId xmlns:a16="http://schemas.microsoft.com/office/drawing/2014/main" id="{B573CE64-EFF7-4F1A-9BDA-D447E29BAC02}"/>
                  </a:ext>
                </a:extLst>
              </p:cNvPr>
              <p:cNvSpPr txBox="1">
                <a:spLocks noRot="1" noChangeAspect="1" noMove="1" noResize="1" noEditPoints="1" noAdjustHandles="1" noChangeArrowheads="1" noChangeShapeType="1" noTextEdit="1"/>
              </p:cNvSpPr>
              <p:nvPr/>
            </p:nvSpPr>
            <p:spPr>
              <a:xfrm>
                <a:off x="715584" y="1960498"/>
                <a:ext cx="3456384" cy="1027333"/>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82B0919-2BA4-417D-A023-B53BF8B45CE2}"/>
              </a:ext>
            </a:extLst>
          </p:cNvPr>
          <p:cNvSpPr txBox="1"/>
          <p:nvPr/>
        </p:nvSpPr>
        <p:spPr>
          <a:xfrm>
            <a:off x="472532" y="1088076"/>
            <a:ext cx="392996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线性系统稳定性</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9180F60-25CA-41E8-B9B4-6956E18E4775}"/>
                  </a:ext>
                </a:extLst>
              </p:cNvPr>
              <p:cNvSpPr txBox="1"/>
              <p:nvPr/>
            </p:nvSpPr>
            <p:spPr>
              <a:xfrm>
                <a:off x="4746492" y="1935555"/>
                <a:ext cx="4145988" cy="1077218"/>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当且仅当</a:t>
                </a:r>
                <a14:m>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𝐴</m:t>
                    </m:r>
                  </m:oMath>
                </a14:m>
                <a:r>
                  <a:rPr lang="zh-CN" altLang="en-US" sz="3200" dirty="0">
                    <a:latin typeface="微软雅黑" panose="020B0503020204020204" pitchFamily="34" charset="-122"/>
                    <a:ea typeface="微软雅黑" panose="020B0503020204020204" pitchFamily="34" charset="-122"/>
                  </a:rPr>
                  <a:t>的</a:t>
                </a:r>
                <a:r>
                  <a:rPr lang="zh-CN" altLang="en-US" sz="3200" b="1" dirty="0">
                    <a:solidFill>
                      <a:srgbClr val="002060"/>
                    </a:solidFill>
                    <a:latin typeface="微软雅黑" panose="020B0503020204020204" pitchFamily="34" charset="-122"/>
                    <a:ea typeface="微软雅黑" panose="020B0503020204020204" pitchFamily="34" charset="-122"/>
                  </a:rPr>
                  <a:t>特征值实部皆负</a:t>
                </a:r>
                <a:r>
                  <a:rPr lang="zh-CN" altLang="en-US" sz="3200" dirty="0">
                    <a:latin typeface="微软雅黑" panose="020B0503020204020204" pitchFamily="34" charset="-122"/>
                    <a:ea typeface="微软雅黑" panose="020B0503020204020204" pitchFamily="34" charset="-122"/>
                  </a:rPr>
                  <a:t>时，系统</a:t>
                </a:r>
                <a:r>
                  <a:rPr lang="zh-CN" altLang="en-US" sz="3200" b="1" dirty="0">
                    <a:solidFill>
                      <a:srgbClr val="002060"/>
                    </a:solidFill>
                    <a:latin typeface="微软雅黑" panose="020B0503020204020204" pitchFamily="34" charset="-122"/>
                    <a:ea typeface="微软雅黑" panose="020B0503020204020204" pitchFamily="34" charset="-122"/>
                  </a:rPr>
                  <a:t>稳定</a:t>
                </a:r>
              </a:p>
            </p:txBody>
          </p:sp>
        </mc:Choice>
        <mc:Fallback xmlns="">
          <p:sp>
            <p:nvSpPr>
              <p:cNvPr id="8" name="文本框 7">
                <a:extLst>
                  <a:ext uri="{FF2B5EF4-FFF2-40B4-BE49-F238E27FC236}">
                    <a16:creationId xmlns:a16="http://schemas.microsoft.com/office/drawing/2014/main" id="{09180F60-25CA-41E8-B9B4-6956E18E4775}"/>
                  </a:ext>
                </a:extLst>
              </p:cNvPr>
              <p:cNvSpPr txBox="1">
                <a:spLocks noRot="1" noChangeAspect="1" noMove="1" noResize="1" noEditPoints="1" noAdjustHandles="1" noChangeArrowheads="1" noChangeShapeType="1" noTextEdit="1"/>
              </p:cNvSpPr>
              <p:nvPr/>
            </p:nvSpPr>
            <p:spPr>
              <a:xfrm>
                <a:off x="4746492" y="1935555"/>
                <a:ext cx="4145988" cy="1077218"/>
              </a:xfrm>
              <a:prstGeom prst="rect">
                <a:avLst/>
              </a:prstGeom>
              <a:blipFill>
                <a:blip r:embed="rId4"/>
                <a:stretch>
                  <a:fillRect l="-3824" t="-7386" r="-3088" b="-1818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FBCD522-3D87-4B4E-BCC3-F212681EBD7A}"/>
              </a:ext>
            </a:extLst>
          </p:cNvPr>
          <p:cNvSpPr txBox="1"/>
          <p:nvPr/>
        </p:nvSpPr>
        <p:spPr>
          <a:xfrm>
            <a:off x="4659246" y="3225532"/>
            <a:ext cx="4320480" cy="707886"/>
          </a:xfrm>
          <a:prstGeom prst="rect">
            <a:avLst/>
          </a:prstGeom>
          <a:noFill/>
        </p:spPr>
        <p:txBody>
          <a:bodyPr wrap="square" rtlCol="0">
            <a:spAutoFit/>
          </a:bodyPr>
          <a:lstStyle/>
          <a:p>
            <a:pPr algn="ctr"/>
            <a:r>
              <a:rPr lang="zh-CN" altLang="en-US" sz="4000" b="1" dirty="0">
                <a:solidFill>
                  <a:srgbClr val="FF0000"/>
                </a:solidFill>
                <a:latin typeface="微软雅黑" panose="020B0503020204020204" pitchFamily="34" charset="-122"/>
                <a:ea typeface="微软雅黑" panose="020B0503020204020204" pitchFamily="34" charset="-122"/>
              </a:rPr>
              <a:t>可推广到高维系统</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80F4A81-76BF-4E56-B07A-E036CADCC0F7}"/>
                  </a:ext>
                </a:extLst>
              </p:cNvPr>
              <p:cNvSpPr txBox="1"/>
              <p:nvPr/>
            </p:nvSpPr>
            <p:spPr>
              <a:xfrm>
                <a:off x="513294" y="3152367"/>
                <a:ext cx="3848440" cy="1556260"/>
              </a:xfrm>
              <a:prstGeom prst="rect">
                <a:avLst/>
              </a:prstGeom>
              <a:noFill/>
              <a:ln w="57150">
                <a:solidFill>
                  <a:srgbClr val="002060"/>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𝑑</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𝑥</m:t>
                              </m:r>
                            </m:e>
                          </m:acc>
                        </m:num>
                        <m:den>
                          <m:r>
                            <a:rPr lang="en-US" altLang="zh-CN" sz="3200" b="0" i="1" smtClean="0">
                              <a:latin typeface="Cambria Math" panose="02040503050406030204" pitchFamily="18" charset="0"/>
                            </a:rPr>
                            <m:t>𝑑𝑡</m:t>
                          </m:r>
                        </m:den>
                      </m:f>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𝑥</m:t>
                          </m:r>
                        </m:e>
                      </m:acc>
                    </m:oMath>
                  </m:oMathPara>
                </a14:m>
                <a:endParaRPr lang="en-US" altLang="zh-CN" sz="3200" b="0" dirty="0"/>
              </a:p>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𝑥</m:t>
                          </m:r>
                        </m:e>
                      </m:acc>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𝑡</m:t>
                          </m:r>
                        </m:e>
                      </m:d>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exp</m:t>
                          </m:r>
                        </m:fName>
                        <m:e>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𝐴𝑡</m:t>
                              </m:r>
                            </m:e>
                          </m:d>
                        </m:e>
                      </m:func>
                      <m:sSub>
                        <m:sSubPr>
                          <m:ctrlPr>
                            <a:rPr lang="en-US" altLang="zh-CN" sz="3200" b="0" i="1" smtClean="0">
                              <a:latin typeface="Cambria Math" panose="02040503050406030204" pitchFamily="18" charset="0"/>
                            </a:rPr>
                          </m:ctrlPr>
                        </m:sSub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𝑥</m:t>
                              </m:r>
                            </m:e>
                          </m:acc>
                        </m:e>
                        <m:sub>
                          <m:r>
                            <a:rPr lang="en-US" altLang="zh-CN" sz="3200" b="0" i="1" smtClean="0">
                              <a:latin typeface="Cambria Math" panose="02040503050406030204" pitchFamily="18" charset="0"/>
                            </a:rPr>
                            <m:t>0</m:t>
                          </m:r>
                        </m:sub>
                      </m:sSub>
                    </m:oMath>
                  </m:oMathPara>
                </a14:m>
                <a:endParaRPr lang="zh-CN" altLang="en-US" sz="3200" dirty="0"/>
              </a:p>
            </p:txBody>
          </p:sp>
        </mc:Choice>
        <mc:Fallback xmlns="">
          <p:sp>
            <p:nvSpPr>
              <p:cNvPr id="10" name="文本框 9">
                <a:extLst>
                  <a:ext uri="{FF2B5EF4-FFF2-40B4-BE49-F238E27FC236}">
                    <a16:creationId xmlns:a16="http://schemas.microsoft.com/office/drawing/2014/main" id="{A80F4A81-76BF-4E56-B07A-E036CADCC0F7}"/>
                  </a:ext>
                </a:extLst>
              </p:cNvPr>
              <p:cNvSpPr txBox="1">
                <a:spLocks noRot="1" noChangeAspect="1" noMove="1" noResize="1" noEditPoints="1" noAdjustHandles="1" noChangeArrowheads="1" noChangeShapeType="1" noTextEdit="1"/>
              </p:cNvSpPr>
              <p:nvPr/>
            </p:nvSpPr>
            <p:spPr>
              <a:xfrm>
                <a:off x="513294" y="3152367"/>
                <a:ext cx="3848440" cy="1556260"/>
              </a:xfrm>
              <a:prstGeom prst="rect">
                <a:avLst/>
              </a:prstGeom>
              <a:blipFill>
                <a:blip r:embed="rId5"/>
                <a:stretch>
                  <a:fillRect/>
                </a:stretch>
              </a:blipFill>
              <a:ln w="57150">
                <a:solidFill>
                  <a:srgbClr val="002060"/>
                </a:solidFill>
              </a:ln>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9A2E047-9F7F-4159-B078-45118499DA0F}"/>
              </a:ext>
            </a:extLst>
          </p:cNvPr>
          <p:cNvPicPr>
            <a:picLocks noChangeAspect="1"/>
          </p:cNvPicPr>
          <p:nvPr/>
        </p:nvPicPr>
        <p:blipFill>
          <a:blip r:embed="rId6"/>
          <a:stretch>
            <a:fillRect/>
          </a:stretch>
        </p:blipFill>
        <p:spPr>
          <a:xfrm>
            <a:off x="251520" y="4976587"/>
            <a:ext cx="1689719" cy="1656000"/>
          </a:xfrm>
          <a:prstGeom prst="rect">
            <a:avLst/>
          </a:prstGeom>
        </p:spPr>
      </p:pic>
      <p:pic>
        <p:nvPicPr>
          <p:cNvPr id="12" name="图片 11">
            <a:extLst>
              <a:ext uri="{FF2B5EF4-FFF2-40B4-BE49-F238E27FC236}">
                <a16:creationId xmlns:a16="http://schemas.microsoft.com/office/drawing/2014/main" id="{CCA3D8D8-9D42-414C-871B-CF129DD1EC92}"/>
              </a:ext>
            </a:extLst>
          </p:cNvPr>
          <p:cNvPicPr>
            <a:picLocks noChangeAspect="1"/>
          </p:cNvPicPr>
          <p:nvPr/>
        </p:nvPicPr>
        <p:blipFill>
          <a:blip r:embed="rId7"/>
          <a:stretch>
            <a:fillRect/>
          </a:stretch>
        </p:blipFill>
        <p:spPr>
          <a:xfrm>
            <a:off x="3063969" y="4976587"/>
            <a:ext cx="1724055" cy="1656000"/>
          </a:xfrm>
          <a:prstGeom prst="rect">
            <a:avLst/>
          </a:prstGeom>
        </p:spPr>
      </p:pic>
      <p:cxnSp>
        <p:nvCxnSpPr>
          <p:cNvPr id="13" name="直接箭头连接符 12">
            <a:extLst>
              <a:ext uri="{FF2B5EF4-FFF2-40B4-BE49-F238E27FC236}">
                <a16:creationId xmlns:a16="http://schemas.microsoft.com/office/drawing/2014/main" id="{96A1B3CF-CFF8-4FC3-8CD2-46A25AB9F55C}"/>
              </a:ext>
            </a:extLst>
          </p:cNvPr>
          <p:cNvCxnSpPr>
            <a:stCxn id="11" idx="3"/>
            <a:endCxn id="12" idx="1"/>
          </p:cNvCxnSpPr>
          <p:nvPr/>
        </p:nvCxnSpPr>
        <p:spPr>
          <a:xfrm>
            <a:off x="1941239" y="5804587"/>
            <a:ext cx="112273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1DFBC63-6EEA-4E63-B35B-D711568F883B}"/>
              </a:ext>
            </a:extLst>
          </p:cNvPr>
          <p:cNvSpPr txBox="1"/>
          <p:nvPr/>
        </p:nvSpPr>
        <p:spPr>
          <a:xfrm>
            <a:off x="1854532" y="5339989"/>
            <a:ext cx="1296144"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矩阵指数</a:t>
            </a:r>
          </a:p>
        </p:txBody>
      </p:sp>
      <p:sp>
        <p:nvSpPr>
          <p:cNvPr id="15" name="文本框 14">
            <a:extLst>
              <a:ext uri="{FF2B5EF4-FFF2-40B4-BE49-F238E27FC236}">
                <a16:creationId xmlns:a16="http://schemas.microsoft.com/office/drawing/2014/main" id="{C5A90803-9C9F-4B0C-A36A-32AF9B798B6D}"/>
              </a:ext>
            </a:extLst>
          </p:cNvPr>
          <p:cNvSpPr txBox="1"/>
          <p:nvPr/>
        </p:nvSpPr>
        <p:spPr>
          <a:xfrm>
            <a:off x="5292480" y="4857709"/>
            <a:ext cx="3600000" cy="1077218"/>
          </a:xfrm>
          <a:prstGeom prst="rect">
            <a:avLst/>
          </a:prstGeom>
          <a:noFill/>
        </p:spPr>
        <p:txBody>
          <a:bodyPr wrap="square" rtlCol="0">
            <a:spAutoFit/>
          </a:bodyPr>
          <a:lstStyle/>
          <a:p>
            <a:pPr algn="ctr"/>
            <a:r>
              <a:rPr lang="zh-CN" altLang="en-US" sz="3200" b="0" dirty="0">
                <a:ea typeface="微软雅黑" panose="020B0503020204020204" pitchFamily="34" charset="-122"/>
              </a:rPr>
              <a:t>传递矩阵</a:t>
            </a:r>
            <a:r>
              <a:rPr lang="zh-CN" altLang="en-US" sz="3200" b="1" dirty="0">
                <a:solidFill>
                  <a:srgbClr val="002060"/>
                </a:solidFill>
                <a:latin typeface="微软雅黑" panose="020B0503020204020204" pitchFamily="34" charset="-122"/>
                <a:ea typeface="微软雅黑" panose="020B0503020204020204" pitchFamily="34" charset="-122"/>
              </a:rPr>
              <a:t>特征值</a:t>
            </a:r>
            <a:r>
              <a:rPr lang="zh-CN" altLang="en-US" sz="3200" dirty="0">
                <a:latin typeface="微软雅黑" panose="020B0503020204020204" pitchFamily="34" charset="-122"/>
                <a:ea typeface="微软雅黑" panose="020B0503020204020204" pitchFamily="34" charset="-122"/>
              </a:rPr>
              <a:t>在复平面上</a:t>
            </a:r>
            <a:r>
              <a:rPr lang="zh-CN" altLang="en-US" sz="3200" b="1" dirty="0">
                <a:solidFill>
                  <a:srgbClr val="002060"/>
                </a:solidFill>
                <a:latin typeface="微软雅黑" panose="020B0503020204020204" pitchFamily="34" charset="-122"/>
                <a:ea typeface="微软雅黑" panose="020B0503020204020204" pitchFamily="34" charset="-122"/>
              </a:rPr>
              <a:t>单位圆内</a:t>
            </a:r>
          </a:p>
        </p:txBody>
      </p:sp>
      <p:sp>
        <p:nvSpPr>
          <p:cNvPr id="16" name="文本框 15">
            <a:extLst>
              <a:ext uri="{FF2B5EF4-FFF2-40B4-BE49-F238E27FC236}">
                <a16:creationId xmlns:a16="http://schemas.microsoft.com/office/drawing/2014/main" id="{7C38C7D7-B7A6-4B1F-99BB-492BBE1E85EB}"/>
              </a:ext>
            </a:extLst>
          </p:cNvPr>
          <p:cNvSpPr txBox="1"/>
          <p:nvPr/>
        </p:nvSpPr>
        <p:spPr>
          <a:xfrm>
            <a:off x="5292480" y="4211378"/>
            <a:ext cx="3600000" cy="646331"/>
          </a:xfrm>
          <a:prstGeom prst="rect">
            <a:avLst/>
          </a:prstGeom>
          <a:noFill/>
        </p:spPr>
        <p:txBody>
          <a:bodyPr wrap="square" rtlCol="0">
            <a:spAutoFit/>
          </a:bodyPr>
          <a:lstStyle/>
          <a:p>
            <a:pPr algn="ctr"/>
            <a:r>
              <a:rPr lang="zh-CN" altLang="en-US" sz="3600" b="1" dirty="0">
                <a:ea typeface="微软雅黑" panose="020B0503020204020204" pitchFamily="34" charset="-122"/>
              </a:rPr>
              <a:t>离散系统稳定性</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sp>
        <p:nvSpPr>
          <p:cNvPr id="17" name="灯片编号占位符 5">
            <a:extLst>
              <a:ext uri="{FF2B5EF4-FFF2-40B4-BE49-F238E27FC236}">
                <a16:creationId xmlns:a16="http://schemas.microsoft.com/office/drawing/2014/main" id="{A4706048-5F65-4F4D-81C9-B8A8F2714260}"/>
              </a:ext>
            </a:extLst>
          </p:cNvPr>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27</a:t>
            </a:fld>
            <a:endParaRPr lang="zh-CN" altLang="en-US" dirty="0"/>
          </a:p>
        </p:txBody>
      </p:sp>
    </p:spTree>
    <p:extLst>
      <p:ext uri="{BB962C8B-B14F-4D97-AF65-F5344CB8AC3E}">
        <p14:creationId xmlns:p14="http://schemas.microsoft.com/office/powerpoint/2010/main" val="25259225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DMD</a:t>
            </a:r>
            <a:r>
              <a:rPr lang="zh-CN" altLang="en-US" sz="2400" b="1" dirty="0">
                <a:solidFill>
                  <a:schemeClr val="bg1"/>
                </a:solidFill>
                <a:latin typeface="微软雅黑" panose="020B0503020204020204" pitchFamily="34" charset="-122"/>
                <a:ea typeface="微软雅黑" panose="020B0503020204020204" pitchFamily="34" charset="-122"/>
              </a:rPr>
              <a:t>算法及</a:t>
            </a:r>
            <a:r>
              <a:rPr lang="en-US" altLang="zh-CN" sz="2400" b="1" dirty="0" err="1">
                <a:solidFill>
                  <a:schemeClr val="bg1"/>
                </a:solidFill>
                <a:latin typeface="微软雅黑" panose="020B0503020204020204" pitchFamily="34" charset="-122"/>
                <a:ea typeface="微软雅黑" panose="020B0503020204020204" pitchFamily="34" charset="-122"/>
              </a:rPr>
              <a:t>eDMD</a:t>
            </a:r>
            <a:r>
              <a:rPr lang="zh-CN" altLang="en-US" sz="2400" b="1" dirty="0">
                <a:solidFill>
                  <a:schemeClr val="bg1"/>
                </a:solidFill>
                <a:latin typeface="微软雅黑" panose="020B0503020204020204" pitchFamily="34" charset="-122"/>
                <a:ea typeface="微软雅黑" panose="020B0503020204020204" pitchFamily="34" charset="-122"/>
              </a:rPr>
              <a:t>算法</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p:pic>
        <p:nvPicPr>
          <p:cNvPr id="6" name="图片 5">
            <a:extLst>
              <a:ext uri="{FF2B5EF4-FFF2-40B4-BE49-F238E27FC236}">
                <a16:creationId xmlns:a16="http://schemas.microsoft.com/office/drawing/2014/main" id="{91556D57-EB98-45DA-B60E-9386C149ADDC}"/>
              </a:ext>
            </a:extLst>
          </p:cNvPr>
          <p:cNvPicPr>
            <a:picLocks noChangeAspect="1"/>
          </p:cNvPicPr>
          <p:nvPr/>
        </p:nvPicPr>
        <p:blipFill>
          <a:blip r:embed="rId3"/>
          <a:stretch>
            <a:fillRect/>
          </a:stretch>
        </p:blipFill>
        <p:spPr>
          <a:xfrm>
            <a:off x="1240629" y="1052736"/>
            <a:ext cx="6662741" cy="2952300"/>
          </a:xfrm>
          <a:prstGeom prst="rect">
            <a:avLst/>
          </a:prstGeom>
        </p:spPr>
      </p:pic>
      <p:sp>
        <p:nvSpPr>
          <p:cNvPr id="7" name="文本框 6">
            <a:extLst>
              <a:ext uri="{FF2B5EF4-FFF2-40B4-BE49-F238E27FC236}">
                <a16:creationId xmlns:a16="http://schemas.microsoft.com/office/drawing/2014/main" id="{5377CC42-C0A1-4CD4-94E5-C1D57986508F}"/>
              </a:ext>
            </a:extLst>
          </p:cNvPr>
          <p:cNvSpPr txBox="1"/>
          <p:nvPr/>
        </p:nvSpPr>
        <p:spPr>
          <a:xfrm>
            <a:off x="0" y="6150866"/>
            <a:ext cx="9144000" cy="707886"/>
          </a:xfrm>
          <a:prstGeom prst="rect">
            <a:avLst/>
          </a:prstGeom>
          <a:solidFill>
            <a:srgbClr val="002060"/>
          </a:solidFill>
        </p:spPr>
        <p:txBody>
          <a:bodyPr wrap="square">
            <a:spAutoFit/>
          </a:bodyPr>
          <a:lstStyle/>
          <a:p>
            <a:r>
              <a:rPr lang="zh-CN" altLang="en-US" sz="2000" dirty="0">
                <a:solidFill>
                  <a:schemeClr val="bg1"/>
                </a:solidFill>
              </a:rPr>
              <a:t>Brunton, S. L. , &amp;  Kutz, J. N. . (2019). Data-Driven Science and Engineering: Machine Learning, Dynamical Systems, and Control.</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7BBB683-6077-4223-8E9E-9C0431A81BD1}"/>
                  </a:ext>
                </a:extLst>
              </p:cNvPr>
              <p:cNvSpPr txBox="1"/>
              <p:nvPr/>
            </p:nvSpPr>
            <p:spPr>
              <a:xfrm>
                <a:off x="395536" y="4235604"/>
                <a:ext cx="3888432"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𝑘</m:t>
                          </m:r>
                        </m:sub>
                      </m:sSub>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US" altLang="zh-CN" sz="2400" b="0" dirty="0"/>
              </a:p>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𝑚</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sub>
                          </m:sSub>
                        </m:e>
                      </m:d>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𝐴𝑋</m:t>
                      </m:r>
                    </m:oMath>
                  </m:oMathPara>
                </a14:m>
                <a:endParaRPr lang="zh-CN" altLang="en-US" sz="2400" dirty="0"/>
              </a:p>
            </p:txBody>
          </p:sp>
        </mc:Choice>
        <mc:Fallback xmlns="">
          <p:sp>
            <p:nvSpPr>
              <p:cNvPr id="8" name="文本框 7">
                <a:extLst>
                  <a:ext uri="{FF2B5EF4-FFF2-40B4-BE49-F238E27FC236}">
                    <a16:creationId xmlns:a16="http://schemas.microsoft.com/office/drawing/2014/main" id="{77BBB683-6077-4223-8E9E-9C0431A81BD1}"/>
                  </a:ext>
                </a:extLst>
              </p:cNvPr>
              <p:cNvSpPr txBox="1">
                <a:spLocks noRot="1" noChangeAspect="1" noMove="1" noResize="1" noEditPoints="1" noAdjustHandles="1" noChangeArrowheads="1" noChangeShapeType="1" noTextEdit="1"/>
              </p:cNvSpPr>
              <p:nvPr/>
            </p:nvSpPr>
            <p:spPr>
              <a:xfrm>
                <a:off x="395536" y="4235604"/>
                <a:ext cx="3888432" cy="1569660"/>
              </a:xfrm>
              <a:prstGeom prst="rect">
                <a:avLst/>
              </a:prstGeom>
              <a:blipFill>
                <a:blip r:embed="rId4"/>
                <a:stretch>
                  <a:fillRect t="-583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CF96575-3885-4B45-B702-31B0AF634F49}"/>
              </a:ext>
            </a:extLst>
          </p:cNvPr>
          <p:cNvSpPr txBox="1"/>
          <p:nvPr/>
        </p:nvSpPr>
        <p:spPr>
          <a:xfrm>
            <a:off x="4860032" y="4054111"/>
            <a:ext cx="3888432" cy="1077218"/>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基于</a:t>
            </a:r>
            <a:r>
              <a:rPr lang="zh-CN" altLang="en-US" sz="3200" b="1" dirty="0">
                <a:solidFill>
                  <a:srgbClr val="002060"/>
                </a:solidFill>
                <a:latin typeface="微软雅黑" panose="020B0503020204020204" pitchFamily="34" charset="-122"/>
                <a:ea typeface="微软雅黑" panose="020B0503020204020204" pitchFamily="34" charset="-122"/>
              </a:rPr>
              <a:t>线性回归</a:t>
            </a:r>
            <a:r>
              <a:rPr lang="zh-CN" altLang="en-US" sz="3200" dirty="0">
                <a:latin typeface="微软雅黑" panose="020B0503020204020204" pitchFamily="34" charset="-122"/>
                <a:ea typeface="微软雅黑" panose="020B0503020204020204" pitchFamily="34" charset="-122"/>
              </a:rPr>
              <a:t>的</a:t>
            </a:r>
            <a:r>
              <a:rPr lang="zh-CN" altLang="en-US" sz="3200" b="1" dirty="0">
                <a:solidFill>
                  <a:srgbClr val="002060"/>
                </a:solidFill>
                <a:latin typeface="微软雅黑" panose="020B0503020204020204" pitchFamily="34" charset="-122"/>
                <a:ea typeface="微软雅黑" panose="020B0503020204020204" pitchFamily="34" charset="-122"/>
              </a:rPr>
              <a:t>数据驱动</a:t>
            </a:r>
            <a:r>
              <a:rPr lang="zh-CN" altLang="en-US" sz="3200" dirty="0">
                <a:latin typeface="微软雅黑" panose="020B0503020204020204" pitchFamily="34" charset="-122"/>
                <a:ea typeface="微软雅黑" panose="020B0503020204020204" pitchFamily="34" charset="-122"/>
              </a:rPr>
              <a:t>动态</a:t>
            </a:r>
            <a:r>
              <a:rPr lang="zh-CN" altLang="en-US" sz="3200" b="1" dirty="0">
                <a:solidFill>
                  <a:srgbClr val="002060"/>
                </a:solidFill>
                <a:latin typeface="微软雅黑" panose="020B0503020204020204" pitchFamily="34" charset="-122"/>
                <a:ea typeface="微软雅黑" panose="020B0503020204020204" pitchFamily="34" charset="-122"/>
              </a:rPr>
              <a:t>系统重构</a:t>
            </a:r>
          </a:p>
        </p:txBody>
      </p:sp>
      <p:sp>
        <p:nvSpPr>
          <p:cNvPr id="10" name="文本框 9">
            <a:extLst>
              <a:ext uri="{FF2B5EF4-FFF2-40B4-BE49-F238E27FC236}">
                <a16:creationId xmlns:a16="http://schemas.microsoft.com/office/drawing/2014/main" id="{F0C7291E-86BD-4597-BA92-C4EEE9DCA365}"/>
              </a:ext>
            </a:extLst>
          </p:cNvPr>
          <p:cNvSpPr txBox="1"/>
          <p:nvPr/>
        </p:nvSpPr>
        <p:spPr>
          <a:xfrm>
            <a:off x="4860032" y="5159255"/>
            <a:ext cx="3888432" cy="707886"/>
          </a:xfrm>
          <a:prstGeom prst="rect">
            <a:avLst/>
          </a:prstGeom>
          <a:noFill/>
        </p:spPr>
        <p:txBody>
          <a:bodyPr wrap="square" rtlCol="0">
            <a:spAutoFit/>
          </a:bodyPr>
          <a:lstStyle/>
          <a:p>
            <a:pPr algn="ctr"/>
            <a:r>
              <a:rPr lang="zh-CN" altLang="en-US" sz="4000" b="1" dirty="0">
                <a:solidFill>
                  <a:srgbClr val="FF0000"/>
                </a:solidFill>
                <a:latin typeface="微软雅黑" panose="020B0503020204020204" pitchFamily="34" charset="-122"/>
                <a:ea typeface="微软雅黑" panose="020B0503020204020204" pitchFamily="34" charset="-122"/>
              </a:rPr>
              <a:t>缺少非线性信息</a:t>
            </a:r>
          </a:p>
        </p:txBody>
      </p:sp>
      <p:sp>
        <p:nvSpPr>
          <p:cNvPr id="11" name="文本框 10">
            <a:extLst>
              <a:ext uri="{FF2B5EF4-FFF2-40B4-BE49-F238E27FC236}">
                <a16:creationId xmlns:a16="http://schemas.microsoft.com/office/drawing/2014/main" id="{E21D636E-1B20-4BF0-B4AC-EB616665E828}"/>
              </a:ext>
            </a:extLst>
          </p:cNvPr>
          <p:cNvSpPr txBox="1"/>
          <p:nvPr/>
        </p:nvSpPr>
        <p:spPr>
          <a:xfrm>
            <a:off x="184730" y="908720"/>
            <a:ext cx="1404000" cy="769441"/>
          </a:xfrm>
          <a:prstGeom prst="rect">
            <a:avLst/>
          </a:prstGeom>
          <a:noFill/>
        </p:spPr>
        <p:txBody>
          <a:bodyPr wrap="square" rtlCol="0">
            <a:spAutoFit/>
          </a:bodyPr>
          <a:lstStyle/>
          <a:p>
            <a:r>
              <a:rPr lang="en-US" altLang="zh-CN" sz="4400" b="1" dirty="0"/>
              <a:t>DMD</a:t>
            </a:r>
            <a:endParaRPr lang="zh-CN" altLang="en-US" sz="4400" b="1" dirty="0"/>
          </a:p>
        </p:txBody>
      </p:sp>
      <p:sp>
        <p:nvSpPr>
          <p:cNvPr id="12" name="灯片编号占位符 5">
            <a:extLst>
              <a:ext uri="{FF2B5EF4-FFF2-40B4-BE49-F238E27FC236}">
                <a16:creationId xmlns:a16="http://schemas.microsoft.com/office/drawing/2014/main" id="{F4A8E77C-2D8D-4781-96FF-DADD14D3E286}"/>
              </a:ext>
            </a:extLst>
          </p:cNvPr>
          <p:cNvSpPr txBox="1"/>
          <p:nvPr/>
        </p:nvSpPr>
        <p:spPr>
          <a:xfrm>
            <a:off x="6290400" y="57816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28</a:t>
            </a:fld>
            <a:endParaRPr lang="zh-CN" altLang="en-US" dirty="0"/>
          </a:p>
        </p:txBody>
      </p:sp>
    </p:spTree>
    <p:extLst>
      <p:ext uri="{BB962C8B-B14F-4D97-AF65-F5344CB8AC3E}">
        <p14:creationId xmlns:p14="http://schemas.microsoft.com/office/powerpoint/2010/main" val="2174485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999C9E-3169-4B58-AC81-D27F1C01684F}"/>
              </a:ext>
            </a:extLst>
          </p:cNvPr>
          <p:cNvSpPr/>
          <p:nvPr/>
        </p:nvSpPr>
        <p:spPr>
          <a:xfrm>
            <a:off x="0"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525D84B-7CA2-45F7-8D78-5257600DA0CA}"/>
              </a:ext>
            </a:extLst>
          </p:cNvPr>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4" name="矩形 3">
            <a:extLst>
              <a:ext uri="{FF2B5EF4-FFF2-40B4-BE49-F238E27FC236}">
                <a16:creationId xmlns:a16="http://schemas.microsoft.com/office/drawing/2014/main" id="{DC810301-B13B-4D6B-BE1C-6EF7C28EF3AB}"/>
              </a:ext>
            </a:extLst>
          </p:cNvPr>
          <p:cNvSpPr/>
          <p:nvPr/>
        </p:nvSpPr>
        <p:spPr>
          <a:xfrm>
            <a:off x="726624" y="118989"/>
            <a:ext cx="6319614"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DMD</a:t>
            </a:r>
            <a:r>
              <a:rPr lang="zh-CN" altLang="en-US" sz="2400" b="1" dirty="0">
                <a:solidFill>
                  <a:schemeClr val="bg1"/>
                </a:solidFill>
                <a:latin typeface="微软雅黑" panose="020B0503020204020204" pitchFamily="34" charset="-122"/>
                <a:ea typeface="微软雅黑" panose="020B0503020204020204" pitchFamily="34" charset="-122"/>
              </a:rPr>
              <a:t>算法及</a:t>
            </a:r>
            <a:r>
              <a:rPr lang="en-US" altLang="zh-CN" sz="2400" b="1" dirty="0" err="1">
                <a:solidFill>
                  <a:schemeClr val="bg1"/>
                </a:solidFill>
                <a:latin typeface="微软雅黑" panose="020B0503020204020204" pitchFamily="34" charset="-122"/>
                <a:ea typeface="微软雅黑" panose="020B0503020204020204" pitchFamily="34" charset="-122"/>
              </a:rPr>
              <a:t>eDMD</a:t>
            </a:r>
            <a:r>
              <a:rPr lang="zh-CN" altLang="en-US" sz="2400" b="1" dirty="0">
                <a:solidFill>
                  <a:schemeClr val="bg1"/>
                </a:solidFill>
                <a:latin typeface="微软雅黑" panose="020B0503020204020204" pitchFamily="34" charset="-122"/>
                <a:ea typeface="微软雅黑" panose="020B0503020204020204" pitchFamily="34" charset="-122"/>
              </a:rPr>
              <a:t>算法</a:t>
            </a:r>
          </a:p>
        </p:txBody>
      </p:sp>
      <p:pic>
        <p:nvPicPr>
          <p:cNvPr id="5" name="图片 4" descr="无背景logo橙黄">
            <a:extLst>
              <a:ext uri="{FF2B5EF4-FFF2-40B4-BE49-F238E27FC236}">
                <a16:creationId xmlns:a16="http://schemas.microsoft.com/office/drawing/2014/main" id="{C431FD80-5A47-4C8E-A926-2EEE559589A6}"/>
              </a:ext>
            </a:extLst>
          </p:cNvPr>
          <p:cNvPicPr>
            <a:picLocks noChangeAspect="1"/>
          </p:cNvPicPr>
          <p:nvPr/>
        </p:nvPicPr>
        <p:blipFill>
          <a:blip r:embed="rId2">
            <a:biLevel thresh="25000"/>
          </a:blip>
          <a:stretch>
            <a:fillRect/>
          </a:stretch>
        </p:blipFill>
        <p:spPr>
          <a:xfrm>
            <a:off x="6890705" y="-240992"/>
            <a:ext cx="2253091" cy="1144496"/>
          </a:xfrm>
          <a:prstGeom prst="rect">
            <a:avLst/>
          </a:prstGeom>
        </p:spPr>
      </p:pic>
      <p:sp>
        <p:nvSpPr>
          <p:cNvPr id="6" name="文本框 5">
            <a:extLst>
              <a:ext uri="{FF2B5EF4-FFF2-40B4-BE49-F238E27FC236}">
                <a16:creationId xmlns:a16="http://schemas.microsoft.com/office/drawing/2014/main" id="{2FFF4881-84F8-4B3F-93C7-6A525B2E4129}"/>
              </a:ext>
            </a:extLst>
          </p:cNvPr>
          <p:cNvSpPr txBox="1"/>
          <p:nvPr/>
        </p:nvSpPr>
        <p:spPr>
          <a:xfrm>
            <a:off x="184730" y="908720"/>
            <a:ext cx="1722974" cy="769441"/>
          </a:xfrm>
          <a:prstGeom prst="rect">
            <a:avLst/>
          </a:prstGeom>
          <a:noFill/>
        </p:spPr>
        <p:txBody>
          <a:bodyPr wrap="square" rtlCol="0">
            <a:spAutoFit/>
          </a:bodyPr>
          <a:lstStyle/>
          <a:p>
            <a:r>
              <a:rPr lang="en-US" altLang="zh-CN" sz="4400" b="1" dirty="0" err="1"/>
              <a:t>eDMD</a:t>
            </a:r>
            <a:endParaRPr lang="zh-CN" altLang="en-US" sz="4400" b="1" dirty="0"/>
          </a:p>
        </p:txBody>
      </p:sp>
      <p:pic>
        <p:nvPicPr>
          <p:cNvPr id="7" name="图片 6">
            <a:extLst>
              <a:ext uri="{FF2B5EF4-FFF2-40B4-BE49-F238E27FC236}">
                <a16:creationId xmlns:a16="http://schemas.microsoft.com/office/drawing/2014/main" id="{A9FE9059-067D-429C-887E-A429F5E1874D}"/>
              </a:ext>
            </a:extLst>
          </p:cNvPr>
          <p:cNvPicPr>
            <a:picLocks noChangeAspect="1"/>
          </p:cNvPicPr>
          <p:nvPr/>
        </p:nvPicPr>
        <p:blipFill>
          <a:blip r:embed="rId3"/>
          <a:stretch>
            <a:fillRect/>
          </a:stretch>
        </p:blipFill>
        <p:spPr>
          <a:xfrm>
            <a:off x="970818" y="1823353"/>
            <a:ext cx="1873772" cy="762000"/>
          </a:xfrm>
          <a:prstGeom prst="rect">
            <a:avLst/>
          </a:prstGeom>
        </p:spPr>
      </p:pic>
      <p:pic>
        <p:nvPicPr>
          <p:cNvPr id="8" name="图片 7">
            <a:extLst>
              <a:ext uri="{FF2B5EF4-FFF2-40B4-BE49-F238E27FC236}">
                <a16:creationId xmlns:a16="http://schemas.microsoft.com/office/drawing/2014/main" id="{34DB6572-5070-49B1-AF40-D07C5BF9CA47}"/>
              </a:ext>
            </a:extLst>
          </p:cNvPr>
          <p:cNvPicPr>
            <a:picLocks noChangeAspect="1"/>
          </p:cNvPicPr>
          <p:nvPr/>
        </p:nvPicPr>
        <p:blipFill>
          <a:blip r:embed="rId4"/>
          <a:stretch>
            <a:fillRect/>
          </a:stretch>
        </p:blipFill>
        <p:spPr>
          <a:xfrm>
            <a:off x="2483768" y="3140968"/>
            <a:ext cx="1512168" cy="960282"/>
          </a:xfrm>
          <a:prstGeom prst="rect">
            <a:avLst/>
          </a:prstGeom>
        </p:spPr>
      </p:pic>
      <p:cxnSp>
        <p:nvCxnSpPr>
          <p:cNvPr id="9" name="连接符: 肘形 8">
            <a:extLst>
              <a:ext uri="{FF2B5EF4-FFF2-40B4-BE49-F238E27FC236}">
                <a16:creationId xmlns:a16="http://schemas.microsoft.com/office/drawing/2014/main" id="{69F37A07-7052-4314-898A-8736C5E70F72}"/>
              </a:ext>
            </a:extLst>
          </p:cNvPr>
          <p:cNvCxnSpPr>
            <a:stCxn id="7" idx="3"/>
            <a:endCxn id="8" idx="0"/>
          </p:cNvCxnSpPr>
          <p:nvPr/>
        </p:nvCxnSpPr>
        <p:spPr>
          <a:xfrm>
            <a:off x="2844590" y="2204353"/>
            <a:ext cx="395262" cy="936615"/>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4386A7E-6C05-4BAF-8641-8349DCB6E027}"/>
              </a:ext>
            </a:extLst>
          </p:cNvPr>
          <p:cNvPicPr>
            <a:picLocks noChangeAspect="1"/>
          </p:cNvPicPr>
          <p:nvPr/>
        </p:nvPicPr>
        <p:blipFill>
          <a:blip r:embed="rId5"/>
          <a:stretch>
            <a:fillRect/>
          </a:stretch>
        </p:blipFill>
        <p:spPr>
          <a:xfrm>
            <a:off x="410275" y="4916991"/>
            <a:ext cx="3243877" cy="960281"/>
          </a:xfrm>
          <a:prstGeom prst="rect">
            <a:avLst/>
          </a:prstGeom>
        </p:spPr>
      </p:pic>
      <p:cxnSp>
        <p:nvCxnSpPr>
          <p:cNvPr id="11" name="连接符: 肘形 10">
            <a:extLst>
              <a:ext uri="{FF2B5EF4-FFF2-40B4-BE49-F238E27FC236}">
                <a16:creationId xmlns:a16="http://schemas.microsoft.com/office/drawing/2014/main" id="{8B78FCF0-EDE2-4813-B1EC-BBF2270A6358}"/>
              </a:ext>
            </a:extLst>
          </p:cNvPr>
          <p:cNvCxnSpPr>
            <a:cxnSpLocks/>
            <a:stCxn id="8" idx="1"/>
            <a:endCxn id="10" idx="0"/>
          </p:cNvCxnSpPr>
          <p:nvPr/>
        </p:nvCxnSpPr>
        <p:spPr>
          <a:xfrm rot="10800000" flipV="1">
            <a:off x="2032214" y="3621109"/>
            <a:ext cx="451554" cy="1295882"/>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7D35A02-A8B0-4FF7-BFDC-A9717459A8E0}"/>
              </a:ext>
            </a:extLst>
          </p:cNvPr>
          <p:cNvSpPr txBox="1"/>
          <p:nvPr/>
        </p:nvSpPr>
        <p:spPr>
          <a:xfrm>
            <a:off x="3205412" y="2493902"/>
            <a:ext cx="1169739"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测量函数</a:t>
            </a:r>
          </a:p>
        </p:txBody>
      </p:sp>
      <p:sp>
        <p:nvSpPr>
          <p:cNvPr id="13" name="文本框 12">
            <a:extLst>
              <a:ext uri="{FF2B5EF4-FFF2-40B4-BE49-F238E27FC236}">
                <a16:creationId xmlns:a16="http://schemas.microsoft.com/office/drawing/2014/main" id="{0DE12378-EEA1-4602-A291-02A2E206CCE7}"/>
              </a:ext>
            </a:extLst>
          </p:cNvPr>
          <p:cNvSpPr txBox="1"/>
          <p:nvPr/>
        </p:nvSpPr>
        <p:spPr>
          <a:xfrm>
            <a:off x="2064334" y="4144247"/>
            <a:ext cx="1169739" cy="646331"/>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测量空间</a:t>
            </a:r>
            <a:endParaRPr lang="en-US" altLang="zh-CN" b="1"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002060"/>
                </a:solidFill>
                <a:latin typeface="微软雅黑" panose="020B0503020204020204" pitchFamily="34" charset="-122"/>
                <a:ea typeface="微软雅黑" panose="020B0503020204020204" pitchFamily="34" charset="-122"/>
              </a:rPr>
              <a:t>动态系统</a:t>
            </a:r>
          </a:p>
        </p:txBody>
      </p:sp>
      <p:sp>
        <p:nvSpPr>
          <p:cNvPr id="14" name="文本框 13">
            <a:extLst>
              <a:ext uri="{FF2B5EF4-FFF2-40B4-BE49-F238E27FC236}">
                <a16:creationId xmlns:a16="http://schemas.microsoft.com/office/drawing/2014/main" id="{E8DE479E-7779-43EE-A0B1-2FA74FC3E509}"/>
              </a:ext>
            </a:extLst>
          </p:cNvPr>
          <p:cNvSpPr txBox="1"/>
          <p:nvPr/>
        </p:nvSpPr>
        <p:spPr>
          <a:xfrm>
            <a:off x="0" y="6150866"/>
            <a:ext cx="9144000" cy="707886"/>
          </a:xfrm>
          <a:prstGeom prst="rect">
            <a:avLst/>
          </a:prstGeom>
          <a:solidFill>
            <a:srgbClr val="002060"/>
          </a:solidFill>
        </p:spPr>
        <p:txBody>
          <a:bodyPr wrap="square">
            <a:spAutoFit/>
          </a:bodyPr>
          <a:lstStyle/>
          <a:p>
            <a:r>
              <a:rPr lang="zh-CN" altLang="en-US" sz="2000" dirty="0">
                <a:solidFill>
                  <a:schemeClr val="bg1"/>
                </a:solidFill>
              </a:rPr>
              <a:t>Brunton, S. L. , &amp;  Kutz, J. N. . (2019). Data-Driven Science and Engineering: Machine Learning, Dynamical Systems, and Control.</a:t>
            </a:r>
          </a:p>
        </p:txBody>
      </p:sp>
      <p:sp>
        <p:nvSpPr>
          <p:cNvPr id="15" name="文本框 14">
            <a:extLst>
              <a:ext uri="{FF2B5EF4-FFF2-40B4-BE49-F238E27FC236}">
                <a16:creationId xmlns:a16="http://schemas.microsoft.com/office/drawing/2014/main" id="{377DC984-5B47-4201-A7B0-43241C829812}"/>
              </a:ext>
            </a:extLst>
          </p:cNvPr>
          <p:cNvSpPr txBox="1"/>
          <p:nvPr/>
        </p:nvSpPr>
        <p:spPr>
          <a:xfrm>
            <a:off x="5113624" y="1293440"/>
            <a:ext cx="3528392" cy="1569660"/>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通过</a:t>
            </a:r>
            <a:r>
              <a:rPr lang="zh-CN" altLang="en-US" sz="3200" b="1" dirty="0">
                <a:solidFill>
                  <a:srgbClr val="002060"/>
                </a:solidFill>
                <a:latin typeface="微软雅黑" panose="020B0503020204020204" pitchFamily="34" charset="-122"/>
                <a:ea typeface="微软雅黑" panose="020B0503020204020204" pitchFamily="34" charset="-122"/>
              </a:rPr>
              <a:t>测量函数</a:t>
            </a:r>
            <a:r>
              <a:rPr lang="zh-CN" altLang="en-US" sz="3200" dirty="0">
                <a:latin typeface="微软雅黑" panose="020B0503020204020204" pitchFamily="34" charset="-122"/>
                <a:ea typeface="微软雅黑" panose="020B0503020204020204" pitchFamily="34" charset="-122"/>
              </a:rPr>
              <a:t>构造</a:t>
            </a:r>
            <a:r>
              <a:rPr lang="zh-CN" altLang="en-US" sz="3200" b="1" dirty="0">
                <a:solidFill>
                  <a:srgbClr val="002060"/>
                </a:solidFill>
                <a:latin typeface="微软雅黑" panose="020B0503020204020204" pitchFamily="34" charset="-122"/>
                <a:ea typeface="微软雅黑" panose="020B0503020204020204" pitchFamily="34" charset="-122"/>
              </a:rPr>
              <a:t>测量空间</a:t>
            </a:r>
            <a:r>
              <a:rPr lang="zh-CN" altLang="en-US" sz="3200" dirty="0">
                <a:latin typeface="微软雅黑" panose="020B0503020204020204" pitchFamily="34" charset="-122"/>
                <a:ea typeface="微软雅黑" panose="020B0503020204020204" pitchFamily="34" charset="-122"/>
              </a:rPr>
              <a:t>，分析</a:t>
            </a:r>
            <a:r>
              <a:rPr lang="zh-CN" altLang="en-US" sz="3200" b="1" dirty="0">
                <a:solidFill>
                  <a:srgbClr val="002060"/>
                </a:solidFill>
                <a:latin typeface="微软雅黑" panose="020B0503020204020204" pitchFamily="34" charset="-122"/>
                <a:ea typeface="微软雅黑" panose="020B0503020204020204" pitchFamily="34" charset="-122"/>
              </a:rPr>
              <a:t>高维系统</a:t>
            </a:r>
            <a:r>
              <a:rPr lang="zh-CN" altLang="en-US" sz="3200" dirty="0">
                <a:latin typeface="微软雅黑" panose="020B0503020204020204" pitchFamily="34" charset="-122"/>
                <a:ea typeface="微软雅黑" panose="020B0503020204020204" pitchFamily="34" charset="-122"/>
              </a:rPr>
              <a:t>动力学表现</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A77AAD9-1AB1-43FE-975D-1DE91D451F6C}"/>
              </a:ext>
            </a:extLst>
          </p:cNvPr>
          <p:cNvSpPr txBox="1"/>
          <p:nvPr/>
        </p:nvSpPr>
        <p:spPr>
          <a:xfrm>
            <a:off x="5329648" y="2959389"/>
            <a:ext cx="3096344" cy="1323439"/>
          </a:xfrm>
          <a:prstGeom prst="rect">
            <a:avLst/>
          </a:prstGeom>
          <a:noFill/>
        </p:spPr>
        <p:txBody>
          <a:bodyPr wrap="square" rtlCol="0">
            <a:spAutoFit/>
          </a:bodyPr>
          <a:lstStyle/>
          <a:p>
            <a:pPr algn="ctr"/>
            <a:r>
              <a:rPr lang="zh-CN" altLang="en-US" sz="4000" b="1" dirty="0">
                <a:solidFill>
                  <a:srgbClr val="FF0000"/>
                </a:solidFill>
                <a:latin typeface="微软雅黑" panose="020B0503020204020204" pitchFamily="34" charset="-122"/>
                <a:ea typeface="微软雅黑" panose="020B0503020204020204" pitchFamily="34" charset="-122"/>
              </a:rPr>
              <a:t>数据驱动构造测量空间</a:t>
            </a:r>
          </a:p>
        </p:txBody>
      </p:sp>
      <p:sp>
        <p:nvSpPr>
          <p:cNvPr id="17" name="文本框 16">
            <a:extLst>
              <a:ext uri="{FF2B5EF4-FFF2-40B4-BE49-F238E27FC236}">
                <a16:creationId xmlns:a16="http://schemas.microsoft.com/office/drawing/2014/main" id="{3F710885-C4A4-493C-8921-FEEFE4F43D85}"/>
              </a:ext>
            </a:extLst>
          </p:cNvPr>
          <p:cNvSpPr txBox="1"/>
          <p:nvPr/>
        </p:nvSpPr>
        <p:spPr>
          <a:xfrm>
            <a:off x="5113624" y="4556422"/>
            <a:ext cx="3528392" cy="1077218"/>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使用</a:t>
            </a:r>
            <a:r>
              <a:rPr lang="zh-CN" altLang="en-US" sz="3200" b="1" dirty="0">
                <a:solidFill>
                  <a:srgbClr val="002060"/>
                </a:solidFill>
                <a:latin typeface="微软雅黑" panose="020B0503020204020204" pitchFamily="34" charset="-122"/>
                <a:ea typeface="微软雅黑" panose="020B0503020204020204" pitchFamily="34" charset="-122"/>
              </a:rPr>
              <a:t>自编码器</a:t>
            </a:r>
            <a:r>
              <a:rPr lang="zh-CN" altLang="en-US" sz="3200" dirty="0">
                <a:latin typeface="微软雅黑" panose="020B0503020204020204" pitchFamily="34" charset="-122"/>
                <a:ea typeface="微软雅黑" panose="020B0503020204020204" pitchFamily="34" charset="-122"/>
              </a:rPr>
              <a:t>，重构</a:t>
            </a:r>
            <a:r>
              <a:rPr lang="zh-CN" altLang="en-US" sz="3200" b="1" dirty="0">
                <a:solidFill>
                  <a:srgbClr val="002060"/>
                </a:solidFill>
                <a:latin typeface="微软雅黑" panose="020B0503020204020204" pitchFamily="34" charset="-122"/>
                <a:ea typeface="微软雅黑" panose="020B0503020204020204" pitchFamily="34" charset="-122"/>
              </a:rPr>
              <a:t>高维动态系统</a:t>
            </a:r>
          </a:p>
        </p:txBody>
      </p:sp>
      <p:sp>
        <p:nvSpPr>
          <p:cNvPr id="18" name="灯片编号占位符 5">
            <a:extLst>
              <a:ext uri="{FF2B5EF4-FFF2-40B4-BE49-F238E27FC236}">
                <a16:creationId xmlns:a16="http://schemas.microsoft.com/office/drawing/2014/main" id="{50314EAA-217D-46D0-AD0A-BBC04C97971E}"/>
              </a:ext>
            </a:extLst>
          </p:cNvPr>
          <p:cNvSpPr txBox="1"/>
          <p:nvPr/>
        </p:nvSpPr>
        <p:spPr>
          <a:xfrm>
            <a:off x="6290400" y="57816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29</a:t>
            </a:fld>
            <a:endParaRPr lang="zh-CN" altLang="en-US" dirty="0"/>
          </a:p>
        </p:txBody>
      </p:sp>
    </p:spTree>
    <p:extLst>
      <p:ext uri="{BB962C8B-B14F-4D97-AF65-F5344CB8AC3E}">
        <p14:creationId xmlns:p14="http://schemas.microsoft.com/office/powerpoint/2010/main" val="13847167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latin typeface="微软雅黑" panose="020B0503020204020204" pitchFamily="34" charset="-122"/>
                <a:ea typeface="微软雅黑" panose="020B0503020204020204" pitchFamily="34" charset="-122"/>
              </a:rPr>
              <a:t>研究背景及现状</a:t>
            </a:r>
            <a:endParaRPr lang="zh-HK" altLang="en-US" sz="2400" b="1" spc="300" dirty="0">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研究内容</a:t>
            </a: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extLst>
      <p:ext uri="{BB962C8B-B14F-4D97-AF65-F5344CB8AC3E}">
        <p14:creationId xmlns:p14="http://schemas.microsoft.com/office/powerpoint/2010/main" val="2927519242"/>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5" name="矩形 4"/>
          <p:cNvSpPr/>
          <p:nvPr/>
        </p:nvSpPr>
        <p:spPr>
          <a:xfrm>
            <a:off x="726624" y="103417"/>
            <a:ext cx="1980029"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自编码器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10515" y="1021715"/>
            <a:ext cx="1760220" cy="460375"/>
          </a:xfrm>
          <a:prstGeom prst="rect">
            <a:avLst/>
          </a:prstGeom>
          <a:noFill/>
        </p:spPr>
        <p:txBody>
          <a:bodyPr wrap="square" rtlCol="0">
            <a:spAutoFit/>
          </a:bodyPr>
          <a:lstStyle/>
          <a:p>
            <a:pPr indent="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sym typeface="+mn-ea"/>
              </a:rPr>
              <a:t>自编码器</a:t>
            </a:r>
          </a:p>
        </p:txBody>
      </p:sp>
      <p:pic>
        <p:nvPicPr>
          <p:cNvPr id="9" name="图片 8" descr="无背景logo橙黄"/>
          <p:cNvPicPr>
            <a:picLocks noChangeAspect="1"/>
          </p:cNvPicPr>
          <p:nvPr/>
        </p:nvPicPr>
        <p:blipFill>
          <a:blip r:embed="rId4">
            <a:biLevel thresh="25000"/>
          </a:blip>
          <a:stretch>
            <a:fillRect/>
          </a:stretch>
        </p:blipFill>
        <p:spPr>
          <a:xfrm>
            <a:off x="6892610" y="-245437"/>
            <a:ext cx="2253091" cy="1144496"/>
          </a:xfrm>
          <a:prstGeom prst="rect">
            <a:avLst/>
          </a:prstGeom>
        </p:spPr>
      </p:pic>
      <p:sp>
        <p:nvSpPr>
          <p:cNvPr id="16" name="文本框 15"/>
          <p:cNvSpPr txBox="1"/>
          <p:nvPr/>
        </p:nvSpPr>
        <p:spPr>
          <a:xfrm>
            <a:off x="2286000" y="3198495"/>
            <a:ext cx="457200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自编码器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B2C041F0-566B-96BA-1E10-73846B5877D3}"/>
              </a:ext>
            </a:extLst>
          </p:cNvPr>
          <p:cNvGrpSpPr/>
          <p:nvPr/>
        </p:nvGrpSpPr>
        <p:grpSpPr>
          <a:xfrm>
            <a:off x="17906" y="1841988"/>
            <a:ext cx="4212717" cy="3060065"/>
            <a:chOff x="1892359" y="2085975"/>
            <a:chExt cx="5603240" cy="3060065"/>
          </a:xfrm>
        </p:grpSpPr>
        <p:sp>
          <p:nvSpPr>
            <p:cNvPr id="2" name="文本框 1"/>
            <p:cNvSpPr txBox="1"/>
            <p:nvPr/>
          </p:nvSpPr>
          <p:spPr>
            <a:xfrm>
              <a:off x="3857625" y="4777740"/>
              <a:ext cx="2136140" cy="368300"/>
            </a:xfrm>
            <a:prstGeom prst="rect">
              <a:avLst/>
            </a:prstGeom>
            <a:noFill/>
          </p:spPr>
          <p:txBody>
            <a:bodyPr wrap="square" rtlCol="0">
              <a:spAutoFit/>
            </a:bodyPr>
            <a:lstStyle/>
            <a:p>
              <a:pPr algn="ctr"/>
              <a:r>
                <a:rPr lang="zh-CN" altLang="en-US"/>
                <a:t>自编码器的结构图</a:t>
              </a:r>
            </a:p>
          </p:txBody>
        </p:sp>
        <p:pic>
          <p:nvPicPr>
            <p:cNvPr id="18" name="图片 17"/>
            <p:cNvPicPr/>
            <p:nvPr>
              <p:custDataLst>
                <p:tags r:id="rId1"/>
              </p:custDataLst>
            </p:nvPr>
          </p:nvPicPr>
          <p:blipFill>
            <a:blip r:embed="rId5"/>
            <a:stretch>
              <a:fillRect/>
            </a:stretch>
          </p:blipFill>
          <p:spPr>
            <a:xfrm>
              <a:off x="1892359" y="2085975"/>
              <a:ext cx="5603240" cy="2701925"/>
            </a:xfrm>
            <a:prstGeom prst="rect">
              <a:avLst/>
            </a:prstGeom>
          </p:spPr>
        </p:pic>
      </p:grpSp>
      <p:sp>
        <p:nvSpPr>
          <p:cNvPr id="19" name="文本框 18"/>
          <p:cNvSpPr txBox="1"/>
          <p:nvPr/>
        </p:nvSpPr>
        <p:spPr>
          <a:xfrm>
            <a:off x="0" y="5844981"/>
            <a:ext cx="9144000" cy="1015663"/>
          </a:xfrm>
          <a:prstGeom prst="rect">
            <a:avLst/>
          </a:prstGeom>
          <a:solidFill>
            <a:srgbClr val="002060"/>
          </a:solidFill>
        </p:spPr>
        <p:txBody>
          <a:bodyPr wrap="square">
            <a:spAutoFit/>
          </a:bodyPr>
          <a:lstStyle>
            <a:defPPr>
              <a:defRPr lang="zh-CN"/>
            </a:defPPr>
            <a:lvl1pPr>
              <a:defRPr sz="2000">
                <a:solidFill>
                  <a:schemeClr val="bg1"/>
                </a:solidFill>
              </a:defRPr>
            </a:lvl1pPr>
          </a:lstStyle>
          <a:p>
            <a:r>
              <a:rPr lang="zh-CN" altLang="en-US"/>
              <a:t>Yang B</a:t>
            </a:r>
            <a:r>
              <a:rPr lang="en-US" altLang="zh-CN" dirty="0"/>
              <a:t>,</a:t>
            </a:r>
            <a:r>
              <a:rPr lang="zh-CN" altLang="en-US" dirty="0"/>
              <a:t>et al. Towards K-means-friendly Spaces:Simultaneous Deep Learning and Clustering [C]. Proceedings of the 34thInternational Conference on Machine Learning-Volume 70. JMLR. org, 2017:3861-3870</a:t>
            </a:r>
          </a:p>
        </p:txBody>
      </p:sp>
      <p:sp>
        <p:nvSpPr>
          <p:cNvPr id="8" name="灯片编号占位符 5"/>
          <p:cNvSpPr txBox="1"/>
          <p:nvPr/>
        </p:nvSpPr>
        <p:spPr>
          <a:xfrm>
            <a:off x="6221352" y="5425029"/>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30</a:t>
            </a:fld>
            <a:endParaRPr lang="zh-CN" altLang="en-US" dirty="0"/>
          </a:p>
        </p:txBody>
      </p:sp>
      <p:pic>
        <p:nvPicPr>
          <p:cNvPr id="4098" name="Picture 2" descr="image">
            <a:extLst>
              <a:ext uri="{FF2B5EF4-FFF2-40B4-BE49-F238E27FC236}">
                <a16:creationId xmlns:a16="http://schemas.microsoft.com/office/drawing/2014/main" id="{65B9DA98-3F74-74F5-ADD1-0CA92B213A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9169" y="1829592"/>
            <a:ext cx="4718472" cy="284746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6A9FE37-6646-3370-36A6-69D4B586C2CC}"/>
              </a:ext>
            </a:extLst>
          </p:cNvPr>
          <p:cNvSpPr txBox="1"/>
          <p:nvPr/>
        </p:nvSpPr>
        <p:spPr>
          <a:xfrm>
            <a:off x="1693485" y="1055559"/>
            <a:ext cx="2878515" cy="400110"/>
          </a:xfrm>
          <a:prstGeom prst="rect">
            <a:avLst/>
          </a:prstGeom>
          <a:noFill/>
        </p:spPr>
        <p:txBody>
          <a:bodyPr wrap="square">
            <a:spAutoFit/>
          </a:bodyPr>
          <a:lstStyle/>
          <a:p>
            <a:r>
              <a:rPr lang="en-US" altLang="zh-CN" sz="2000" dirty="0">
                <a:latin typeface="黑体" panose="02010609060101010101" pitchFamily="49" charset="-122"/>
                <a:ea typeface="黑体" panose="02010609060101010101" pitchFamily="49" charset="-122"/>
              </a:rPr>
              <a:t>—— </a:t>
            </a:r>
            <a:r>
              <a:rPr lang="zh-CN" altLang="en-US" sz="2000" b="0" i="0" dirty="0">
                <a:effectLst/>
                <a:latin typeface="黑体" panose="02010609060101010101" pitchFamily="49" charset="-122"/>
                <a:ea typeface="黑体" panose="02010609060101010101" pitchFamily="49" charset="-122"/>
              </a:rPr>
              <a:t>无监督式学习模型</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3575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2</a:t>
            </a:r>
          </a:p>
        </p:txBody>
      </p:sp>
      <p:sp>
        <p:nvSpPr>
          <p:cNvPr id="10" name="矩形 9"/>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损失函数设计</a:t>
            </a:r>
          </a:p>
        </p:txBody>
      </p:sp>
      <p:pic>
        <p:nvPicPr>
          <p:cNvPr id="1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45" y="1545983"/>
            <a:ext cx="5642936" cy="4946644"/>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1685819" y="854249"/>
            <a:ext cx="5073796" cy="400110"/>
          </a:xfrm>
          <a:prstGeom prst="rect">
            <a:avLst/>
          </a:prstGeom>
          <a:noFill/>
        </p:spPr>
        <p:txBody>
          <a:bodyPr wrap="square">
            <a:spAutoFit/>
          </a:bodyPr>
          <a:lstStyle/>
          <a:p>
            <a:r>
              <a:rPr lang="zh-CN" altLang="en-US" sz="2000" b="1" i="0" dirty="0">
                <a:effectLst/>
                <a:latin typeface="微软雅黑" panose="020B0503020204020204" pitchFamily="34" charset="-122"/>
                <a:ea typeface="微软雅黑" panose="020B0503020204020204" pitchFamily="34" charset="-122"/>
              </a:rPr>
              <a:t>更少的数据样本学习到更具泛化能力的模型</a:t>
            </a:r>
            <a:endParaRPr lang="zh-CN" altLang="en-US" sz="2000" b="1" dirty="0">
              <a:latin typeface="微软雅黑" panose="020B0503020204020204" pitchFamily="34" charset="-122"/>
              <a:ea typeface="微软雅黑" panose="020B0503020204020204" pitchFamily="34" charset="-122"/>
            </a:endParaRPr>
          </a:p>
        </p:txBody>
      </p:sp>
      <p:sp>
        <p:nvSpPr>
          <p:cNvPr id="26" name="矩形 25"/>
          <p:cNvSpPr/>
          <p:nvPr/>
        </p:nvSpPr>
        <p:spPr>
          <a:xfrm>
            <a:off x="292355" y="830550"/>
            <a:ext cx="6598350" cy="490949"/>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310799" y="835759"/>
            <a:ext cx="1356576" cy="485740"/>
          </a:xfrm>
          <a:prstGeom prst="rect">
            <a:avLst/>
          </a:prstGeom>
          <a:solidFill>
            <a:srgbClr val="002060"/>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PINN</a:t>
            </a:r>
            <a:endParaRPr lang="zh-CN" altLang="en-US" sz="2400" b="1" dirty="0"/>
          </a:p>
        </p:txBody>
      </p:sp>
      <p:grpSp>
        <p:nvGrpSpPr>
          <p:cNvPr id="35" name="组合 34"/>
          <p:cNvGrpSpPr/>
          <p:nvPr/>
        </p:nvGrpSpPr>
        <p:grpSpPr>
          <a:xfrm>
            <a:off x="5915989" y="4722592"/>
            <a:ext cx="3067584" cy="1611305"/>
            <a:chOff x="48021" y="3119119"/>
            <a:chExt cx="3311918" cy="1706881"/>
          </a:xfrm>
        </p:grpSpPr>
        <p:pic>
          <p:nvPicPr>
            <p:cNvPr id="36" name="图片 35"/>
            <p:cNvPicPr>
              <a:picLocks noChangeAspect="1"/>
            </p:cNvPicPr>
            <p:nvPr/>
          </p:nvPicPr>
          <p:blipFill rotWithShape="1">
            <a:blip r:embed="rId5"/>
            <a:srcRect l="7907" r="4930"/>
            <a:stretch>
              <a:fillRect/>
            </a:stretch>
          </p:blipFill>
          <p:spPr>
            <a:xfrm>
              <a:off x="141125" y="3238932"/>
              <a:ext cx="3180080" cy="739547"/>
            </a:xfrm>
            <a:prstGeom prst="rect">
              <a:avLst/>
            </a:prstGeom>
          </p:spPr>
        </p:pic>
        <p:pic>
          <p:nvPicPr>
            <p:cNvPr id="37" name="图片 36"/>
            <p:cNvPicPr>
              <a:picLocks noChangeAspect="1"/>
            </p:cNvPicPr>
            <p:nvPr/>
          </p:nvPicPr>
          <p:blipFill>
            <a:blip r:embed="rId6"/>
            <a:stretch>
              <a:fillRect/>
            </a:stretch>
          </p:blipFill>
          <p:spPr>
            <a:xfrm>
              <a:off x="186624" y="3978479"/>
              <a:ext cx="2969395" cy="739547"/>
            </a:xfrm>
            <a:prstGeom prst="rect">
              <a:avLst/>
            </a:prstGeom>
          </p:spPr>
        </p:pic>
        <p:sp>
          <p:nvSpPr>
            <p:cNvPr id="38" name="矩形: 圆角 37"/>
            <p:cNvSpPr/>
            <p:nvPr/>
          </p:nvSpPr>
          <p:spPr>
            <a:xfrm>
              <a:off x="48021" y="3119119"/>
              <a:ext cx="3311918" cy="1706881"/>
            </a:xfrm>
            <a:prstGeom prst="roundRect">
              <a:avLst/>
            </a:prstGeom>
            <a:noFill/>
            <a:ln w="28575">
              <a:solidFill>
                <a:srgbClr val="DD9F7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箭头: 右 38"/>
          <p:cNvSpPr/>
          <p:nvPr/>
        </p:nvSpPr>
        <p:spPr>
          <a:xfrm>
            <a:off x="5244302" y="5562832"/>
            <a:ext cx="590395" cy="406400"/>
          </a:xfrm>
          <a:prstGeom prst="rightArrow">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5914509" y="3601789"/>
            <a:ext cx="3223577" cy="741336"/>
            <a:chOff x="5915989" y="3049614"/>
            <a:chExt cx="3223577" cy="741336"/>
          </a:xfrm>
        </p:grpSpPr>
        <p:sp>
          <p:nvSpPr>
            <p:cNvPr id="43" name="文本框 42"/>
            <p:cNvSpPr txBox="1"/>
            <p:nvPr/>
          </p:nvSpPr>
          <p:spPr>
            <a:xfrm>
              <a:off x="6002224" y="3105834"/>
              <a:ext cx="3137342"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物理方程的迭代前后的差值加到神经网络的</a:t>
              </a:r>
              <a:r>
                <a:rPr lang="zh-CN" altLang="en-US" b="1" dirty="0">
                  <a:solidFill>
                    <a:srgbClr val="002060"/>
                  </a:solidFill>
                  <a:latin typeface="微软雅黑" panose="020B0503020204020204" pitchFamily="34" charset="-122"/>
                  <a:ea typeface="微软雅黑" panose="020B0503020204020204" pitchFamily="34" charset="-122"/>
                </a:rPr>
                <a:t>损失函数</a:t>
              </a:r>
              <a:r>
                <a:rPr lang="zh-CN" altLang="en-US" dirty="0">
                  <a:latin typeface="微软雅黑" panose="020B0503020204020204" pitchFamily="34" charset="-122"/>
                  <a:ea typeface="微软雅黑" panose="020B0503020204020204" pitchFamily="34" charset="-122"/>
                </a:rPr>
                <a:t>里</a:t>
              </a:r>
            </a:p>
          </p:txBody>
        </p:sp>
        <p:sp>
          <p:nvSpPr>
            <p:cNvPr id="44" name="矩形: 圆角 43"/>
            <p:cNvSpPr/>
            <p:nvPr/>
          </p:nvSpPr>
          <p:spPr>
            <a:xfrm>
              <a:off x="5915989" y="3049614"/>
              <a:ext cx="3067584" cy="741336"/>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7" name="组合 46"/>
          <p:cNvGrpSpPr/>
          <p:nvPr/>
        </p:nvGrpSpPr>
        <p:grpSpPr>
          <a:xfrm>
            <a:off x="5910075" y="1867996"/>
            <a:ext cx="3067584" cy="889375"/>
            <a:chOff x="5915989" y="1805083"/>
            <a:chExt cx="3067584" cy="889375"/>
          </a:xfrm>
        </p:grpSpPr>
        <p:sp>
          <p:nvSpPr>
            <p:cNvPr id="34" name="文本框 33"/>
            <p:cNvSpPr txBox="1"/>
            <p:nvPr/>
          </p:nvSpPr>
          <p:spPr>
            <a:xfrm>
              <a:off x="5915989" y="1805083"/>
              <a:ext cx="3067584" cy="87440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0" i="0" dirty="0">
                  <a:effectLst/>
                  <a:latin typeface="微软雅黑" panose="020B0503020204020204" pitchFamily="34" charset="-122"/>
                  <a:ea typeface="微软雅黑" panose="020B0503020204020204" pitchFamily="34" charset="-122"/>
                </a:rPr>
                <a:t>训练数据样本的</a:t>
              </a:r>
              <a:r>
                <a:rPr lang="zh-CN" altLang="en-US" b="1" i="0" dirty="0">
                  <a:solidFill>
                    <a:srgbClr val="002060"/>
                  </a:solidFill>
                  <a:effectLst/>
                  <a:latin typeface="微软雅黑" panose="020B0503020204020204" pitchFamily="34" charset="-122"/>
                  <a:ea typeface="微软雅黑" panose="020B0503020204020204" pitchFamily="34" charset="-122"/>
                </a:rPr>
                <a:t>分布规律</a:t>
              </a:r>
              <a:endParaRPr lang="en-US" altLang="zh-CN" b="1" i="0" dirty="0">
                <a:solidFill>
                  <a:srgbClr val="0174AB"/>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effectLst/>
                  <a:latin typeface="微软雅黑" panose="020B0503020204020204" pitchFamily="34" charset="-122"/>
                  <a:ea typeface="微软雅黑" panose="020B0503020204020204" pitchFamily="34" charset="-122"/>
                </a:rPr>
                <a:t>数学方程描述的</a:t>
              </a:r>
              <a:r>
                <a:rPr lang="zh-CN" altLang="en-US" b="1" i="0" dirty="0">
                  <a:solidFill>
                    <a:srgbClr val="002060"/>
                  </a:solidFill>
                  <a:effectLst/>
                  <a:latin typeface="微软雅黑" panose="020B0503020204020204" pitchFamily="34" charset="-122"/>
                  <a:ea typeface="微软雅黑" panose="020B0503020204020204" pitchFamily="34" charset="-122"/>
                </a:rPr>
                <a:t>物理定律</a:t>
              </a:r>
            </a:p>
          </p:txBody>
        </p:sp>
        <p:sp>
          <p:nvSpPr>
            <p:cNvPr id="45" name="矩形: 圆角 44"/>
            <p:cNvSpPr/>
            <p:nvPr/>
          </p:nvSpPr>
          <p:spPr>
            <a:xfrm>
              <a:off x="5915989" y="1836081"/>
              <a:ext cx="3067584" cy="858377"/>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箭头: 右 47"/>
          <p:cNvSpPr/>
          <p:nvPr/>
        </p:nvSpPr>
        <p:spPr>
          <a:xfrm rot="16200000">
            <a:off x="7225187" y="2962472"/>
            <a:ext cx="590395" cy="406400"/>
          </a:xfrm>
          <a:prstGeom prst="rightArrow">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无背景logo橙黄"/>
          <p:cNvPicPr>
            <a:picLocks noChangeAspect="1"/>
          </p:cNvPicPr>
          <p:nvPr>
            <p:custDataLst>
              <p:tags r:id="rId1"/>
            </p:custDataLst>
          </p:nvPr>
        </p:nvPicPr>
        <p:blipFill>
          <a:blip r:embed="rId7">
            <a:biLevel thresh="25000"/>
          </a:blip>
          <a:stretch>
            <a:fillRect/>
          </a:stretch>
        </p:blipFill>
        <p:spPr>
          <a:xfrm>
            <a:off x="6890705" y="-241627"/>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31</a:t>
            </a:fld>
            <a:endParaRPr lang="zh-CN" altLang="en-US" dirty="0"/>
          </a:p>
        </p:txBody>
      </p:sp>
      <p:sp>
        <p:nvSpPr>
          <p:cNvPr id="23" name="矩形 22">
            <a:extLst>
              <a:ext uri="{FF2B5EF4-FFF2-40B4-BE49-F238E27FC236}">
                <a16:creationId xmlns:a16="http://schemas.microsoft.com/office/drawing/2014/main" id="{235F65EB-9726-4E05-B6B0-406744FDA41D}"/>
              </a:ext>
            </a:extLst>
          </p:cNvPr>
          <p:cNvSpPr/>
          <p:nvPr/>
        </p:nvSpPr>
        <p:spPr>
          <a:xfrm>
            <a:off x="1003505" y="3125028"/>
            <a:ext cx="7136990" cy="1398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通过损失函数设计及权重调整，使模型在保证准确性的同时满足物理规律</a:t>
            </a:r>
          </a:p>
        </p:txBody>
      </p:sp>
    </p:spTree>
    <p:extLst>
      <p:ext uri="{BB962C8B-B14F-4D97-AF65-F5344CB8AC3E}">
        <p14:creationId xmlns:p14="http://schemas.microsoft.com/office/powerpoint/2010/main" val="23339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solidFill>
                  <a:schemeClr val="bg2">
                    <a:lumMod val="90000"/>
                  </a:schemeClr>
                </a:solidFill>
                <a:latin typeface="微软雅黑" panose="020B0503020204020204" pitchFamily="34" charset="-122"/>
                <a:ea typeface="微软雅黑" panose="020B0503020204020204" pitchFamily="34" charset="-122"/>
              </a:rPr>
              <a:t>研究背景及现状</a:t>
            </a:r>
            <a:endParaRPr lang="zh-HK" altLang="en-US" sz="2400" b="1" spc="300" dirty="0">
              <a:solidFill>
                <a:schemeClr val="bg2">
                  <a:lumMod val="90000"/>
                </a:schemeClr>
              </a:solidFill>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研究内容</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extLst>
      <p:ext uri="{BB962C8B-B14F-4D97-AF65-F5344CB8AC3E}">
        <p14:creationId xmlns:p14="http://schemas.microsoft.com/office/powerpoint/2010/main" val="987985561"/>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0"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3" name="组合 12"/>
          <p:cNvGrpSpPr/>
          <p:nvPr/>
        </p:nvGrpSpPr>
        <p:grpSpPr>
          <a:xfrm>
            <a:off x="0" y="-6350"/>
            <a:ext cx="9144000" cy="661670"/>
            <a:chOff x="0" y="353"/>
            <a:chExt cx="14400" cy="1042"/>
          </a:xfrm>
        </p:grpSpPr>
        <p:sp>
          <p:nvSpPr>
            <p:cNvPr id="4" name="矩形 3"/>
            <p:cNvSpPr/>
            <p:nvPr/>
          </p:nvSpPr>
          <p:spPr>
            <a:xfrm>
              <a:off x="0" y="353"/>
              <a:ext cx="14400" cy="1042"/>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 y="448"/>
              <a:ext cx="850" cy="850"/>
            </a:xfrm>
            <a:prstGeom prst="ellipse">
              <a:avLst/>
            </a:prstGeom>
            <a:solidFill>
              <a:schemeClr val="bg1"/>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1" name="矩形 10"/>
            <p:cNvSpPr/>
            <p:nvPr/>
          </p:nvSpPr>
          <p:spPr>
            <a:xfrm>
              <a:off x="1144" y="516"/>
              <a:ext cx="4202" cy="727"/>
            </a:xfrm>
            <a:prstGeom prst="rect">
              <a:avLst/>
            </a:prstGeom>
            <a:ln>
              <a:solidFill>
                <a:srgbClr val="0A377B"/>
              </a:solidFill>
            </a:ln>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grpSp>
      <p:pic>
        <p:nvPicPr>
          <p:cNvPr id="12" name="图片 11" descr="无背景logo橙黄"/>
          <p:cNvPicPr>
            <a:picLocks noChangeAspect="1"/>
          </p:cNvPicPr>
          <p:nvPr/>
        </p:nvPicPr>
        <p:blipFill>
          <a:blip r:embed="rId3">
            <a:biLevel thresh="25000"/>
          </a:blip>
          <a:stretch>
            <a:fillRect/>
          </a:stretch>
        </p:blipFill>
        <p:spPr>
          <a:xfrm>
            <a:off x="6890705" y="-247342"/>
            <a:ext cx="2253091" cy="1144496"/>
          </a:xfrm>
          <a:prstGeom prst="rect">
            <a:avLst/>
          </a:prstGeom>
        </p:spPr>
      </p:pic>
      <p:sp>
        <p:nvSpPr>
          <p:cNvPr id="14" name="文本框 13"/>
          <p:cNvSpPr txBox="1"/>
          <p:nvPr/>
        </p:nvSpPr>
        <p:spPr>
          <a:xfrm>
            <a:off x="342385" y="765333"/>
            <a:ext cx="1538967" cy="461665"/>
          </a:xfrm>
          <a:prstGeom prst="rect">
            <a:avLst/>
          </a:prstGeom>
          <a:noFill/>
        </p:spPr>
        <p:txBody>
          <a:bodyPr wrap="square">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相关性</a:t>
            </a:r>
          </a:p>
        </p:txBody>
      </p:sp>
      <p:sp>
        <p:nvSpPr>
          <p:cNvPr id="18" name="文本框 17"/>
          <p:cNvSpPr txBox="1"/>
          <p:nvPr/>
        </p:nvSpPr>
        <p:spPr>
          <a:xfrm>
            <a:off x="342385" y="1273023"/>
            <a:ext cx="4322212" cy="400110"/>
          </a:xfrm>
          <a:prstGeom prst="rect">
            <a:avLst/>
          </a:prstGeom>
          <a:noFill/>
        </p:spPr>
        <p:txBody>
          <a:bodyPr wrap="square">
            <a:spAutoFit/>
          </a:bodyPr>
          <a:lstStyle/>
          <a:p>
            <a:r>
              <a:rPr lang="zh-CN" altLang="en-US" sz="2000" b="1" i="0" dirty="0">
                <a:effectLst/>
                <a:latin typeface="黑体" panose="02010609060101010101" pitchFamily="49" charset="-122"/>
                <a:ea typeface="黑体" panose="02010609060101010101" pitchFamily="49" charset="-122"/>
              </a:rPr>
              <a:t>相关性是两个变量线性相关的程度</a:t>
            </a:r>
            <a:r>
              <a:rPr lang="zh-CN" altLang="en-US" sz="2000" b="0" i="0" dirty="0">
                <a:effectLst/>
                <a:latin typeface="-apple-system"/>
              </a:rPr>
              <a:t>。</a:t>
            </a:r>
            <a:endParaRPr lang="zh-CN" altLang="en-US" sz="2000" dirty="0"/>
          </a:p>
        </p:txBody>
      </p:sp>
      <p:sp>
        <p:nvSpPr>
          <p:cNvPr id="19" name="文本框 18"/>
          <p:cNvSpPr txBox="1"/>
          <p:nvPr/>
        </p:nvSpPr>
        <p:spPr>
          <a:xfrm>
            <a:off x="342385" y="1761954"/>
            <a:ext cx="4797173" cy="461665"/>
          </a:xfrm>
          <a:prstGeom prst="rect">
            <a:avLst/>
          </a:prstGeom>
          <a:noFill/>
        </p:spPr>
        <p:txBody>
          <a:bodyPr wrap="square">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相关系数  （</a:t>
            </a:r>
            <a:r>
              <a:rPr lang="en-US" altLang="zh-CN" sz="2400" b="1" dirty="0">
                <a:solidFill>
                  <a:srgbClr val="002060"/>
                </a:solidFill>
                <a:latin typeface="微软雅黑" panose="020B0503020204020204" pitchFamily="34" charset="-122"/>
                <a:ea typeface="微软雅黑" panose="020B0503020204020204" pitchFamily="34" charset="-122"/>
              </a:rPr>
              <a:t>-1.0~+1.0</a:t>
            </a:r>
            <a:r>
              <a:rPr lang="zh-CN" altLang="en-US" sz="2400" b="1" dirty="0">
                <a:solidFill>
                  <a:srgbClr val="002060"/>
                </a:solidFill>
                <a:latin typeface="微软雅黑" panose="020B0503020204020204" pitchFamily="34" charset="-122"/>
                <a:ea typeface="微软雅黑" panose="020B0503020204020204" pitchFamily="34" charset="-122"/>
              </a:rPr>
              <a:t>）</a:t>
            </a:r>
          </a:p>
        </p:txBody>
      </p:sp>
      <p:sp>
        <p:nvSpPr>
          <p:cNvPr id="20" name="文本框 19"/>
          <p:cNvSpPr txBox="1"/>
          <p:nvPr/>
        </p:nvSpPr>
        <p:spPr>
          <a:xfrm>
            <a:off x="342385" y="2289911"/>
            <a:ext cx="7169585"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相关系数是对两个变量的相对运动之间关系强度的统计量度</a:t>
            </a:r>
            <a:r>
              <a:rPr lang="zh-CN" altLang="en-US" b="0" i="0" dirty="0">
                <a:effectLst/>
                <a:latin typeface="-apple-system"/>
              </a:rPr>
              <a:t>。</a:t>
            </a:r>
            <a:endParaRPr lang="zh-CN" altLang="en-US" dirty="0"/>
          </a:p>
        </p:txBody>
      </p:sp>
      <p:pic>
        <p:nvPicPr>
          <p:cNvPr id="1028" name="Picture 4" descr="pearson相关系数图册_360百科"/>
          <p:cNvPicPr>
            <a:picLocks noChangeAspect="1" noChangeArrowheads="1"/>
          </p:cNvPicPr>
          <p:nvPr/>
        </p:nvPicPr>
        <p:blipFill rotWithShape="1">
          <a:blip r:embed="rId4">
            <a:extLst>
              <a:ext uri="{28A0092B-C50C-407E-A947-70E740481C1C}">
                <a14:useLocalDpi xmlns:a14="http://schemas.microsoft.com/office/drawing/2010/main" val="0"/>
              </a:ext>
            </a:extLst>
          </a:blip>
          <a:srcRect l="2697" t="1648" r="2690" b="8081"/>
          <a:stretch>
            <a:fillRect/>
          </a:stretch>
        </p:blipFill>
        <p:spPr bwMode="auto">
          <a:xfrm>
            <a:off x="707699" y="2791038"/>
            <a:ext cx="7728601" cy="378218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earson相关系数，Spearman相关系数比较"/>
          <p:cNvPicPr>
            <a:picLocks noChangeAspect="1" noChangeArrowheads="1"/>
          </p:cNvPicPr>
          <p:nvPr/>
        </p:nvPicPr>
        <p:blipFill rotWithShape="1">
          <a:blip r:embed="rId3">
            <a:extLst>
              <a:ext uri="{28A0092B-C50C-407E-A947-70E740481C1C}">
                <a14:useLocalDpi xmlns:a14="http://schemas.microsoft.com/office/drawing/2010/main" val="0"/>
              </a:ext>
            </a:extLst>
          </a:blip>
          <a:srcRect r="-363"/>
          <a:stretch>
            <a:fillRect/>
          </a:stretch>
        </p:blipFill>
        <p:spPr bwMode="auto">
          <a:xfrm>
            <a:off x="3394841" y="1104481"/>
            <a:ext cx="5825242" cy="54970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0"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矩形 4"/>
          <p:cNvSpPr/>
          <p:nvPr/>
        </p:nvSpPr>
        <p:spPr>
          <a:xfrm>
            <a:off x="0" y="-283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8094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26624" y="12373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4">
            <a:biLevel thresh="25000"/>
          </a:blip>
          <a:stretch>
            <a:fillRect/>
          </a:stretch>
        </p:blipFill>
        <p:spPr>
          <a:xfrm>
            <a:off x="6890705" y="-220672"/>
            <a:ext cx="2253091" cy="1144496"/>
          </a:xfrm>
          <a:prstGeom prst="rect">
            <a:avLst/>
          </a:prstGeom>
        </p:spPr>
      </p:pic>
      <p:grpSp>
        <p:nvGrpSpPr>
          <p:cNvPr id="26" name="组合 25"/>
          <p:cNvGrpSpPr/>
          <p:nvPr/>
        </p:nvGrpSpPr>
        <p:grpSpPr>
          <a:xfrm>
            <a:off x="122917" y="3789363"/>
            <a:ext cx="3141144" cy="2634936"/>
            <a:chOff x="92365" y="3667222"/>
            <a:chExt cx="3141144" cy="2634936"/>
          </a:xfrm>
        </p:grpSpPr>
        <p:sp>
          <p:nvSpPr>
            <p:cNvPr id="15" name="文本框 14"/>
            <p:cNvSpPr txBox="1"/>
            <p:nvPr/>
          </p:nvSpPr>
          <p:spPr>
            <a:xfrm>
              <a:off x="114016" y="3730873"/>
              <a:ext cx="3096341" cy="2328523"/>
            </a:xfrm>
            <a:prstGeom prst="rect">
              <a:avLst/>
            </a:prstGeom>
            <a:noFill/>
          </p:spPr>
          <p:txBody>
            <a:bodyPr wrap="square">
              <a:spAutoFit/>
            </a:bodyPr>
            <a:lstStyle/>
            <a:p>
              <a:pPr>
                <a:lnSpc>
                  <a:spcPct val="150000"/>
                </a:lnSpc>
              </a:pPr>
              <a:r>
                <a:rPr lang="en-US" altLang="zh-CN" sz="2000" b="1" i="0" dirty="0">
                  <a:effectLst/>
                  <a:latin typeface="黑体" panose="02010609060101010101" pitchFamily="49" charset="-122"/>
                  <a:ea typeface="黑体" panose="02010609060101010101" pitchFamily="49" charset="-122"/>
                </a:rPr>
                <a:t>Pearson</a:t>
              </a:r>
              <a:r>
                <a:rPr lang="zh-CN" altLang="en-US" sz="2000" b="0" i="0" dirty="0">
                  <a:effectLst/>
                  <a:latin typeface="黑体" panose="02010609060101010101" pitchFamily="49" charset="-122"/>
                  <a:ea typeface="黑体" panose="02010609060101010101" pitchFamily="49" charset="-122"/>
                </a:rPr>
                <a:t>评估两变量</a:t>
              </a:r>
              <a:r>
                <a:rPr lang="zh-CN" altLang="en-US" sz="2000" b="1" i="0" dirty="0">
                  <a:solidFill>
                    <a:srgbClr val="002060"/>
                  </a:solidFill>
                  <a:effectLst/>
                  <a:latin typeface="黑体" panose="02010609060101010101" pitchFamily="49" charset="-122"/>
                  <a:ea typeface="黑体" panose="02010609060101010101" pitchFamily="49" charset="-122"/>
                </a:rPr>
                <a:t>线性关系</a:t>
              </a:r>
              <a:r>
                <a:rPr lang="zh-CN" altLang="en-US" sz="2000" b="0" i="0" dirty="0">
                  <a:effectLst/>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Spearman</a:t>
              </a:r>
              <a:r>
                <a:rPr lang="zh-CN" altLang="en-US" sz="2000" b="0" i="0" dirty="0">
                  <a:effectLst/>
                  <a:latin typeface="黑体" panose="02010609060101010101" pitchFamily="49" charset="-122"/>
                  <a:ea typeface="黑体" panose="02010609060101010101" pitchFamily="49" charset="-122"/>
                </a:rPr>
                <a:t>评估两变量</a:t>
              </a:r>
              <a:r>
                <a:rPr lang="zh-CN" altLang="en-US" sz="2000" b="1" i="0" dirty="0">
                  <a:solidFill>
                    <a:srgbClr val="002060"/>
                  </a:solidFill>
                  <a:effectLst/>
                  <a:latin typeface="黑体" panose="02010609060101010101" pitchFamily="49" charset="-122"/>
                  <a:ea typeface="黑体" panose="02010609060101010101" pitchFamily="49" charset="-122"/>
                </a:rPr>
                <a:t>单调关系</a:t>
              </a:r>
              <a:r>
                <a:rPr lang="zh-CN" altLang="en-US" sz="2000" b="0" i="0" dirty="0">
                  <a:solidFill>
                    <a:srgbClr val="121212"/>
                  </a:solidFill>
                  <a:effectLst/>
                  <a:latin typeface="黑体" panose="02010609060101010101" pitchFamily="49" charset="-122"/>
                  <a:ea typeface="黑体" panose="02010609060101010101" pitchFamily="49" charset="-122"/>
                </a:rPr>
                <a:t>。</a:t>
              </a:r>
              <a:endParaRPr lang="zh-CN" altLang="en-US" sz="800" b="0" i="0" dirty="0">
                <a:solidFill>
                  <a:srgbClr val="121212"/>
                </a:solidFill>
                <a:effectLst/>
                <a:latin typeface="黑体" panose="02010609060101010101" pitchFamily="49" charset="-122"/>
                <a:ea typeface="黑体" panose="02010609060101010101" pitchFamily="49" charset="-122"/>
              </a:endParaRPr>
            </a:p>
            <a:p>
              <a:pPr>
                <a:lnSpc>
                  <a:spcPct val="150000"/>
                </a:lnSpc>
              </a:pPr>
              <a:r>
                <a:rPr lang="en-US" altLang="zh-CN" sz="2000" b="1" dirty="0">
                  <a:latin typeface="黑体" panose="02010609060101010101" pitchFamily="49" charset="-122"/>
                  <a:ea typeface="黑体" panose="02010609060101010101" pitchFamily="49" charset="-122"/>
                </a:rPr>
                <a:t>Spearman</a:t>
              </a:r>
              <a:r>
                <a:rPr lang="zh-CN" altLang="en-US" sz="2000" b="0" i="0" dirty="0">
                  <a:effectLst/>
                  <a:latin typeface="黑体" panose="02010609060101010101" pitchFamily="49" charset="-122"/>
                  <a:ea typeface="黑体" panose="02010609060101010101" pitchFamily="49" charset="-122"/>
                </a:rPr>
                <a:t>对于数据</a:t>
              </a:r>
              <a:r>
                <a:rPr lang="zh-CN" altLang="en-US" sz="2000" b="1" i="0" dirty="0">
                  <a:effectLst/>
                  <a:latin typeface="黑体" panose="02010609060101010101" pitchFamily="49" charset="-122"/>
                  <a:ea typeface="黑体" panose="02010609060101010101" pitchFamily="49" charset="-122"/>
                </a:rPr>
                <a:t>错误</a:t>
              </a:r>
              <a:r>
                <a:rPr lang="zh-CN" altLang="en-US" sz="2000" b="0" i="0" dirty="0">
                  <a:effectLst/>
                  <a:latin typeface="黑体" panose="02010609060101010101" pitchFamily="49" charset="-122"/>
                  <a:ea typeface="黑体" panose="02010609060101010101" pitchFamily="49" charset="-122"/>
                </a:rPr>
                <a:t>和</a:t>
              </a:r>
              <a:r>
                <a:rPr lang="zh-CN" altLang="en-US" sz="2000" b="1" i="0" dirty="0">
                  <a:effectLst/>
                  <a:latin typeface="黑体" panose="02010609060101010101" pitchFamily="49" charset="-122"/>
                  <a:ea typeface="黑体" panose="02010609060101010101" pitchFamily="49" charset="-122"/>
                </a:rPr>
                <a:t>极端值</a:t>
              </a:r>
              <a:r>
                <a:rPr lang="zh-CN" altLang="en-US" sz="2000" b="0" i="0" dirty="0">
                  <a:effectLst/>
                  <a:latin typeface="黑体" panose="02010609060101010101" pitchFamily="49" charset="-122"/>
                  <a:ea typeface="黑体" panose="02010609060101010101" pitchFamily="49" charset="-122"/>
                </a:rPr>
                <a:t>的反应</a:t>
              </a:r>
              <a:r>
                <a:rPr lang="zh-CN" altLang="en-US" sz="2000" b="1" i="0" dirty="0">
                  <a:solidFill>
                    <a:srgbClr val="002060"/>
                  </a:solidFill>
                  <a:effectLst/>
                  <a:latin typeface="黑体" panose="02010609060101010101" pitchFamily="49" charset="-122"/>
                  <a:ea typeface="黑体" panose="02010609060101010101" pitchFamily="49" charset="-122"/>
                </a:rPr>
                <a:t>不敏感</a:t>
              </a:r>
              <a:r>
                <a:rPr lang="zh-CN" altLang="en-US" sz="2000" b="0" i="0" dirty="0">
                  <a:solidFill>
                    <a:srgbClr val="121212"/>
                  </a:solidFill>
                  <a:effectLst/>
                  <a:latin typeface="黑体" panose="02010609060101010101" pitchFamily="49" charset="-122"/>
                  <a:ea typeface="黑体" panose="02010609060101010101" pitchFamily="49" charset="-122"/>
                </a:rPr>
                <a:t>。</a:t>
              </a:r>
            </a:p>
          </p:txBody>
        </p:sp>
        <p:sp>
          <p:nvSpPr>
            <p:cNvPr id="25" name="矩形: 圆角 24"/>
            <p:cNvSpPr/>
            <p:nvPr/>
          </p:nvSpPr>
          <p:spPr>
            <a:xfrm>
              <a:off x="92365" y="3667222"/>
              <a:ext cx="3141144" cy="2634936"/>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p:nvGrpSpPr>
        <p:grpSpPr>
          <a:xfrm>
            <a:off x="82129" y="1202523"/>
            <a:ext cx="3181931" cy="1540678"/>
            <a:chOff x="43217" y="1100923"/>
            <a:chExt cx="3181931" cy="1540678"/>
          </a:xfrm>
        </p:grpSpPr>
        <p:sp>
          <p:nvSpPr>
            <p:cNvPr id="17" name="左大括号 16"/>
            <p:cNvSpPr/>
            <p:nvPr/>
          </p:nvSpPr>
          <p:spPr>
            <a:xfrm>
              <a:off x="1525727" y="1235694"/>
              <a:ext cx="199035" cy="1216213"/>
            </a:xfrm>
            <a:prstGeom prst="leftBrace">
              <a:avLst>
                <a:gd name="adj1" fmla="val 64809"/>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90"/>
            <p:cNvSpPr/>
            <p:nvPr/>
          </p:nvSpPr>
          <p:spPr>
            <a:xfrm>
              <a:off x="123875" y="1613155"/>
              <a:ext cx="1309252" cy="460800"/>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相关系数</a:t>
              </a:r>
            </a:p>
          </p:txBody>
        </p:sp>
        <p:sp>
          <p:nvSpPr>
            <p:cNvPr id="21" name="圆角矩形 90"/>
            <p:cNvSpPr/>
            <p:nvPr/>
          </p:nvSpPr>
          <p:spPr>
            <a:xfrm>
              <a:off x="1799746" y="1235694"/>
              <a:ext cx="1152875" cy="460800"/>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i="0" dirty="0">
                  <a:solidFill>
                    <a:schemeClr val="tx1"/>
                  </a:solidFill>
                  <a:effectLst/>
                  <a:latin typeface="-apple-system"/>
                </a:rPr>
                <a:t>Pearson</a:t>
              </a:r>
              <a:endParaRPr lang="zh-CN" altLang="en-US" sz="2000" dirty="0">
                <a:solidFill>
                  <a:schemeClr val="tx1"/>
                </a:solidFill>
              </a:endParaRPr>
            </a:p>
          </p:txBody>
        </p:sp>
        <p:sp>
          <p:nvSpPr>
            <p:cNvPr id="22" name="圆角矩形 90"/>
            <p:cNvSpPr/>
            <p:nvPr/>
          </p:nvSpPr>
          <p:spPr>
            <a:xfrm>
              <a:off x="1799746" y="1991107"/>
              <a:ext cx="1298084" cy="460800"/>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apple-system"/>
                </a:rPr>
                <a:t>Spearman</a:t>
              </a:r>
              <a:endParaRPr lang="zh-CN" altLang="en-US" sz="2000" b="1" dirty="0">
                <a:solidFill>
                  <a:schemeClr val="tx1"/>
                </a:solidFill>
                <a:latin typeface="-apple-system"/>
              </a:endParaRPr>
            </a:p>
          </p:txBody>
        </p:sp>
        <p:sp>
          <p:nvSpPr>
            <p:cNvPr id="27" name="矩形: 圆角 26"/>
            <p:cNvSpPr/>
            <p:nvPr/>
          </p:nvSpPr>
          <p:spPr>
            <a:xfrm>
              <a:off x="43217" y="1100923"/>
              <a:ext cx="3181931" cy="1540678"/>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0" name="矩形 9"/>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1" name="图片 10" descr="无背景logo橙黄"/>
          <p:cNvPicPr>
            <a:picLocks noChangeAspect="1"/>
          </p:cNvPicPr>
          <p:nvPr/>
        </p:nvPicPr>
        <p:blipFill>
          <a:blip r:embed="rId3">
            <a:biLevel thresh="25000"/>
          </a:blip>
          <a:stretch>
            <a:fillRect/>
          </a:stretch>
        </p:blipFill>
        <p:spPr>
          <a:xfrm>
            <a:off x="6890705" y="-245437"/>
            <a:ext cx="2253091" cy="1144496"/>
          </a:xfrm>
          <a:prstGeom prst="rect">
            <a:avLst/>
          </a:prstGeom>
        </p:spPr>
      </p:pic>
      <p:sp>
        <p:nvSpPr>
          <p:cNvPr id="13" name="文本框 12"/>
          <p:cNvSpPr txBox="1"/>
          <p:nvPr/>
        </p:nvSpPr>
        <p:spPr>
          <a:xfrm>
            <a:off x="317500" y="741214"/>
            <a:ext cx="4577080" cy="461665"/>
          </a:xfrm>
          <a:prstGeom prst="rect">
            <a:avLst/>
          </a:prstGeom>
          <a:noFill/>
        </p:spPr>
        <p:txBody>
          <a:bodyPr wrap="square">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4 Spearman</a:t>
            </a:r>
            <a:r>
              <a:rPr lang="zh-CN" altLang="en-US" sz="2400" b="1" dirty="0">
                <a:solidFill>
                  <a:srgbClr val="002060"/>
                </a:solidFill>
                <a:latin typeface="微软雅黑" panose="020B0503020204020204" pitchFamily="34" charset="-122"/>
                <a:ea typeface="微软雅黑" panose="020B0503020204020204" pitchFamily="34" charset="-122"/>
              </a:rPr>
              <a:t>相关性分析</a:t>
            </a:r>
          </a:p>
        </p:txBody>
      </p:sp>
      <p:sp>
        <p:nvSpPr>
          <p:cNvPr id="15" name="文本框 14"/>
          <p:cNvSpPr txBox="1"/>
          <p:nvPr/>
        </p:nvSpPr>
        <p:spPr>
          <a:xfrm>
            <a:off x="317499" y="1309346"/>
            <a:ext cx="8826297" cy="400110"/>
          </a:xfrm>
          <a:prstGeom prst="rect">
            <a:avLst/>
          </a:prstGeom>
          <a:noFill/>
        </p:spPr>
        <p:txBody>
          <a:bodyPr wrap="square">
            <a:spAutoFit/>
          </a:bodyPr>
          <a:lstStyle/>
          <a:p>
            <a:r>
              <a:rPr lang="zh-CN" altLang="en-US" sz="2000" b="1" i="0" dirty="0">
                <a:effectLst/>
                <a:latin typeface="黑体" panose="02010609060101010101" pitchFamily="49" charset="-122"/>
                <a:ea typeface="黑体" panose="02010609060101010101" pitchFamily="49" charset="-122"/>
              </a:rPr>
              <a:t>考虑到气象</a:t>
            </a:r>
            <a:r>
              <a:rPr lang="zh-CN" altLang="en-US" sz="2000" b="1" i="0" dirty="0">
                <a:solidFill>
                  <a:srgbClr val="002060"/>
                </a:solidFill>
                <a:effectLst/>
                <a:latin typeface="黑体" panose="02010609060101010101" pitchFamily="49" charset="-122"/>
                <a:ea typeface="黑体" panose="02010609060101010101" pitchFamily="49" charset="-122"/>
              </a:rPr>
              <a:t>周期性规律</a:t>
            </a:r>
            <a:r>
              <a:rPr lang="zh-CN" altLang="en-US" sz="2000" b="1" i="0" dirty="0">
                <a:solidFill>
                  <a:schemeClr val="tx1">
                    <a:lumMod val="85000"/>
                    <a:lumOff val="15000"/>
                  </a:schemeClr>
                </a:solidFill>
                <a:effectLst/>
                <a:latin typeface="黑体" panose="02010609060101010101" pitchFamily="49" charset="-122"/>
                <a:ea typeface="黑体" panose="02010609060101010101" pitchFamily="49" charset="-122"/>
              </a:rPr>
              <a:t>，</a:t>
            </a:r>
            <a:r>
              <a:rPr lang="zh-CN" altLang="en-US" sz="2000" b="1" i="0" dirty="0">
                <a:effectLst/>
                <a:latin typeface="黑体" panose="02010609060101010101" pitchFamily="49" charset="-122"/>
                <a:ea typeface="黑体" panose="02010609060101010101" pitchFamily="49" charset="-122"/>
              </a:rPr>
              <a:t>直接对</a:t>
            </a:r>
            <a:r>
              <a:rPr lang="en-US" altLang="zh-CN" sz="2000" b="1" i="0" dirty="0">
                <a:effectLst/>
                <a:latin typeface="黑体" panose="02010609060101010101" pitchFamily="49" charset="-122"/>
                <a:ea typeface="黑体" panose="02010609060101010101" pitchFamily="49" charset="-122"/>
              </a:rPr>
              <a:t>2017</a:t>
            </a:r>
            <a:r>
              <a:rPr lang="zh-CN" altLang="en-US" sz="2000" b="1" i="0" dirty="0">
                <a:effectLst/>
                <a:latin typeface="黑体" panose="02010609060101010101" pitchFamily="49" charset="-122"/>
                <a:ea typeface="黑体" panose="02010609060101010101" pitchFamily="49" charset="-122"/>
              </a:rPr>
              <a:t>、</a:t>
            </a:r>
            <a:r>
              <a:rPr lang="en-US" altLang="zh-CN" sz="2000" b="1" i="0" dirty="0">
                <a:effectLst/>
                <a:latin typeface="黑体" panose="02010609060101010101" pitchFamily="49" charset="-122"/>
                <a:ea typeface="黑体" panose="02010609060101010101" pitchFamily="49" charset="-122"/>
              </a:rPr>
              <a:t>2018</a:t>
            </a:r>
            <a:r>
              <a:rPr lang="zh-CN" altLang="en-US" sz="2000" b="1" i="0" dirty="0">
                <a:effectLst/>
                <a:latin typeface="黑体" panose="02010609060101010101" pitchFamily="49" charset="-122"/>
                <a:ea typeface="黑体" panose="02010609060101010101" pitchFamily="49" charset="-122"/>
              </a:rPr>
              <a:t>两年数据做</a:t>
            </a:r>
            <a:r>
              <a:rPr lang="en-US" altLang="zh-CN" sz="2000" b="1" i="0" dirty="0">
                <a:effectLst/>
                <a:latin typeface="黑体" panose="02010609060101010101" pitchFamily="49" charset="-122"/>
                <a:ea typeface="黑体" panose="02010609060101010101" pitchFamily="49" charset="-122"/>
              </a:rPr>
              <a:t>Spearman</a:t>
            </a:r>
            <a:r>
              <a:rPr lang="zh-CN" altLang="en-US" sz="2000" b="1" i="0" dirty="0">
                <a:effectLst/>
                <a:latin typeface="黑体" panose="02010609060101010101" pitchFamily="49" charset="-122"/>
                <a:ea typeface="黑体" panose="02010609060101010101" pitchFamily="49" charset="-122"/>
              </a:rPr>
              <a:t>相关性分析</a:t>
            </a:r>
            <a:endParaRPr lang="zh-CN" altLang="en-US" sz="2000" b="1" dirty="0">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rotWithShape="1">
          <a:blip r:embed="rId4"/>
          <a:srcRect r="3767"/>
          <a:stretch>
            <a:fillRect/>
          </a:stretch>
        </p:blipFill>
        <p:spPr>
          <a:xfrm>
            <a:off x="270510" y="2119743"/>
            <a:ext cx="8602980" cy="3868847"/>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973" r="13376"/>
          <a:stretch>
            <a:fillRect/>
          </a:stretch>
        </p:blipFill>
        <p:spPr>
          <a:xfrm>
            <a:off x="93662" y="988161"/>
            <a:ext cx="8939938" cy="5263515"/>
          </a:xfrm>
          <a:prstGeom prst="rect">
            <a:avLst/>
          </a:prstGeom>
        </p:spPr>
      </p:pic>
      <p:sp>
        <p:nvSpPr>
          <p:cNvPr id="5" name="矩形 4"/>
          <p:cNvSpPr/>
          <p:nvPr/>
        </p:nvSpPr>
        <p:spPr>
          <a:xfrm>
            <a:off x="0" y="-664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7713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26624" y="11992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4" name="图片 13" descr="无背景logo橙黄"/>
          <p:cNvPicPr>
            <a:picLocks noChangeAspect="1"/>
          </p:cNvPicPr>
          <p:nvPr>
            <p:custDataLst>
              <p:tags r:id="rId1"/>
            </p:custDataLst>
          </p:nvPr>
        </p:nvPicPr>
        <p:blipFill>
          <a:blip r:embed="rId5">
            <a:biLevel thresh="25000"/>
          </a:blip>
          <a:stretch>
            <a:fillRect/>
          </a:stretch>
        </p:blipFill>
        <p:spPr>
          <a:xfrm>
            <a:off x="6890705" y="-225117"/>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9956" y="706729"/>
            <a:ext cx="4572000" cy="461665"/>
          </a:xfrm>
          <a:prstGeom prst="rect">
            <a:avLst/>
          </a:prstGeom>
          <a:noFill/>
        </p:spPr>
        <p:txBody>
          <a:bodyPr wrap="square">
            <a:spAutoFit/>
          </a:bodyPr>
          <a:lstStyle/>
          <a:p>
            <a:pPr marL="342900" indent="-342900">
              <a:buFont typeface="Wingdings" panose="05000000000000000000" pitchFamily="2" charset="2"/>
              <a:buChar char="p"/>
            </a:pPr>
            <a:r>
              <a:rPr lang="zh-CN" altLang="en-US" sz="2400" b="1" dirty="0">
                <a:solidFill>
                  <a:srgbClr val="002060"/>
                </a:solidFill>
                <a:latin typeface="黑体" panose="02010609060101010101" pitchFamily="49" charset="-122"/>
                <a:ea typeface="黑体" panose="02010609060101010101" pitchFamily="49" charset="-122"/>
              </a:rPr>
              <a:t>使用自编码器提取特征</a:t>
            </a:r>
          </a:p>
        </p:txBody>
      </p:sp>
      <p:sp>
        <p:nvSpPr>
          <p:cNvPr id="5" name="矩形 4"/>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2">
            <a:biLevel thresh="25000"/>
          </a:blip>
          <a:stretch>
            <a:fillRect/>
          </a:stretch>
        </p:blipFill>
        <p:spPr>
          <a:xfrm>
            <a:off x="6890705" y="-239087"/>
            <a:ext cx="2253091" cy="1144496"/>
          </a:xfrm>
          <a:prstGeom prst="rect">
            <a:avLst/>
          </a:prstGeom>
        </p:spPr>
      </p:pic>
      <p:sp>
        <p:nvSpPr>
          <p:cNvPr id="15" name="文本框 14"/>
          <p:cNvSpPr txBox="1"/>
          <p:nvPr/>
        </p:nvSpPr>
        <p:spPr>
          <a:xfrm>
            <a:off x="456624" y="1173082"/>
            <a:ext cx="4577080" cy="430887"/>
          </a:xfrm>
          <a:prstGeom prst="rect">
            <a:avLst/>
          </a:prstGeom>
          <a:noFill/>
        </p:spPr>
        <p:txBody>
          <a:bodyPr wrap="square">
            <a:spAutoFit/>
          </a:bodyPr>
          <a:lstStyle/>
          <a:p>
            <a:pPr algn="l"/>
            <a:r>
              <a:rPr lang="en-US" altLang="zh-CN" sz="2200" b="1" i="0" dirty="0">
                <a:solidFill>
                  <a:srgbClr val="002060"/>
                </a:solidFill>
                <a:effectLst/>
                <a:latin typeface="黑体" panose="02010609060101010101" pitchFamily="49" charset="-122"/>
                <a:ea typeface="黑体" panose="02010609060101010101" pitchFamily="49" charset="-122"/>
              </a:rPr>
              <a:t>1. </a:t>
            </a:r>
            <a:r>
              <a:rPr lang="zh-CN" altLang="en-US" sz="2200" b="1" i="0" dirty="0">
                <a:solidFill>
                  <a:srgbClr val="002060"/>
                </a:solidFill>
                <a:effectLst/>
                <a:latin typeface="黑体" panose="02010609060101010101" pitchFamily="49" charset="-122"/>
                <a:ea typeface="黑体" panose="02010609060101010101" pitchFamily="49" charset="-122"/>
              </a:rPr>
              <a:t>读取筛选后的数据</a:t>
            </a:r>
          </a:p>
        </p:txBody>
      </p:sp>
      <p:pic>
        <p:nvPicPr>
          <p:cNvPr id="16" name="图片 15"/>
          <p:cNvPicPr>
            <a:picLocks noChangeAspect="1"/>
          </p:cNvPicPr>
          <p:nvPr/>
        </p:nvPicPr>
        <p:blipFill rotWithShape="1">
          <a:blip r:embed="rId3"/>
          <a:srcRect r="33058"/>
          <a:stretch>
            <a:fillRect/>
          </a:stretch>
        </p:blipFill>
        <p:spPr>
          <a:xfrm>
            <a:off x="186624" y="1620609"/>
            <a:ext cx="4081421" cy="2538175"/>
          </a:xfrm>
          <a:prstGeom prst="rect">
            <a:avLst/>
          </a:prstGeom>
        </p:spPr>
      </p:pic>
      <p:pic>
        <p:nvPicPr>
          <p:cNvPr id="17" name="图片 16"/>
          <p:cNvPicPr>
            <a:picLocks noChangeAspect="1"/>
          </p:cNvPicPr>
          <p:nvPr/>
        </p:nvPicPr>
        <p:blipFill rotWithShape="1">
          <a:blip r:embed="rId4"/>
          <a:srcRect r="24897" b="6299"/>
          <a:stretch>
            <a:fillRect/>
          </a:stretch>
        </p:blipFill>
        <p:spPr>
          <a:xfrm>
            <a:off x="4268045" y="1686252"/>
            <a:ext cx="4761550" cy="2538175"/>
          </a:xfrm>
          <a:prstGeom prst="rect">
            <a:avLst/>
          </a:prstGeom>
        </p:spPr>
      </p:pic>
      <p:sp>
        <p:nvSpPr>
          <p:cNvPr id="18" name="文本框 17"/>
          <p:cNvSpPr txBox="1"/>
          <p:nvPr/>
        </p:nvSpPr>
        <p:spPr>
          <a:xfrm>
            <a:off x="533292" y="4172350"/>
            <a:ext cx="4577080" cy="430887"/>
          </a:xfrm>
          <a:prstGeom prst="rect">
            <a:avLst/>
          </a:prstGeom>
          <a:noFill/>
        </p:spPr>
        <p:txBody>
          <a:bodyPr wrap="square">
            <a:spAutoFit/>
          </a:bodyPr>
          <a:lstStyle/>
          <a:p>
            <a:r>
              <a:rPr lang="en-US" altLang="zh-CN" sz="2200" b="1" dirty="0">
                <a:solidFill>
                  <a:srgbClr val="002060"/>
                </a:solidFill>
                <a:latin typeface="黑体" panose="02010609060101010101" pitchFamily="49" charset="-122"/>
                <a:ea typeface="黑体" panose="02010609060101010101" pitchFamily="49" charset="-122"/>
              </a:rPr>
              <a:t>2. </a:t>
            </a:r>
            <a:r>
              <a:rPr lang="zh-CN" altLang="en-US" sz="2200" b="1" dirty="0">
                <a:solidFill>
                  <a:srgbClr val="002060"/>
                </a:solidFill>
                <a:latin typeface="黑体" panose="02010609060101010101" pitchFamily="49" charset="-122"/>
                <a:ea typeface="黑体" panose="02010609060101010101" pitchFamily="49" charset="-122"/>
              </a:rPr>
              <a:t>模型训练</a:t>
            </a:r>
            <a:endParaRPr lang="zh-CN" altLang="en-US" sz="2200" b="1" i="0" dirty="0">
              <a:solidFill>
                <a:srgbClr val="002060"/>
              </a:solidFill>
              <a:effectLst/>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rotWithShape="1">
          <a:blip r:embed="rId5"/>
          <a:srcRect b="28365"/>
          <a:stretch>
            <a:fillRect/>
          </a:stretch>
        </p:blipFill>
        <p:spPr>
          <a:xfrm>
            <a:off x="695960" y="5040290"/>
            <a:ext cx="7752080" cy="1747132"/>
          </a:xfrm>
          <a:prstGeom prst="rect">
            <a:avLst/>
          </a:prstGeom>
        </p:spPr>
      </p:pic>
      <p:sp>
        <p:nvSpPr>
          <p:cNvPr id="20" name="文本框 19"/>
          <p:cNvSpPr txBox="1"/>
          <p:nvPr/>
        </p:nvSpPr>
        <p:spPr>
          <a:xfrm>
            <a:off x="533292" y="4618997"/>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0" i="0" dirty="0">
                <a:effectLst/>
                <a:latin typeface="黑体" panose="02010609060101010101" pitchFamily="49" charset="-122"/>
                <a:ea typeface="黑体" panose="02010609060101010101" pitchFamily="49" charset="-122"/>
              </a:rPr>
              <a:t>划分训练集和测试集</a:t>
            </a:r>
            <a:endParaRPr lang="zh-CN" altLang="en-US" sz="2000" dirty="0">
              <a:latin typeface="黑体" panose="02010609060101010101" pitchFamily="49" charset="-122"/>
              <a:ea typeface="黑体" panose="02010609060101010101" pitchFamily="49" charset="-122"/>
            </a:endParaRPr>
          </a:p>
        </p:txBody>
      </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9956" y="819649"/>
            <a:ext cx="6010684" cy="461665"/>
          </a:xfrm>
          <a:prstGeom prst="rect">
            <a:avLst/>
          </a:prstGeom>
          <a:noFill/>
        </p:spPr>
        <p:txBody>
          <a:bodyPr wrap="square">
            <a:spAutoFit/>
          </a:bodyPr>
          <a:lstStyle/>
          <a:p>
            <a:pPr marL="342900" indent="-342900">
              <a:buFont typeface="Wingdings" panose="05000000000000000000" pitchFamily="2" charset="2"/>
              <a:buChar char="p"/>
            </a:pPr>
            <a:r>
              <a:rPr lang="zh-CN" altLang="en-US" sz="2400" b="1" dirty="0">
                <a:solidFill>
                  <a:srgbClr val="002060"/>
                </a:solidFill>
                <a:latin typeface="黑体" panose="02010609060101010101" pitchFamily="49" charset="-122"/>
                <a:ea typeface="黑体" panose="02010609060101010101" pitchFamily="49" charset="-122"/>
              </a:rPr>
              <a:t>使用自编码器提取特征</a:t>
            </a:r>
            <a:r>
              <a:rPr lang="zh-CN" altLang="en-US" sz="2400" b="1" i="0" dirty="0">
                <a:solidFill>
                  <a:srgbClr val="002060"/>
                </a:solidFill>
                <a:effectLst/>
                <a:latin typeface="黑体" panose="02010609060101010101" pitchFamily="49" charset="-122"/>
                <a:ea typeface="黑体" panose="02010609060101010101" pitchFamily="49" charset="-122"/>
              </a:rPr>
              <a:t>以结合时序模型</a:t>
            </a:r>
            <a:endParaRPr lang="zh-CN" altLang="en-US" sz="2400" b="1" dirty="0">
              <a:solidFill>
                <a:srgbClr val="002060"/>
              </a:solidFill>
              <a:latin typeface="黑体" panose="02010609060101010101" pitchFamily="49" charset="-122"/>
              <a:ea typeface="黑体" panose="02010609060101010101" pitchFamily="49" charset="-122"/>
            </a:endParaRPr>
          </a:p>
        </p:txBody>
      </p:sp>
      <p:sp>
        <p:nvSpPr>
          <p:cNvPr id="5" name="矩形 4"/>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3">
            <a:biLevel thresh="25000"/>
          </a:blip>
          <a:stretch>
            <a:fillRect/>
          </a:stretch>
        </p:blipFill>
        <p:spPr>
          <a:xfrm>
            <a:off x="6890705" y="-220037"/>
            <a:ext cx="2253091" cy="1144496"/>
          </a:xfrm>
          <a:prstGeom prst="rect">
            <a:avLst/>
          </a:prstGeom>
        </p:spPr>
      </p:pic>
      <p:sp>
        <p:nvSpPr>
          <p:cNvPr id="24" name="文本框 23"/>
          <p:cNvSpPr txBox="1"/>
          <p:nvPr/>
        </p:nvSpPr>
        <p:spPr>
          <a:xfrm>
            <a:off x="456624" y="1791850"/>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定义</a:t>
            </a:r>
            <a:r>
              <a:rPr lang="en-US" altLang="zh-CN" sz="2000" dirty="0">
                <a:latin typeface="黑体" panose="02010609060101010101" pitchFamily="49" charset="-122"/>
                <a:ea typeface="黑体" panose="02010609060101010101" pitchFamily="49" charset="-122"/>
              </a:rPr>
              <a:t>Auto Encoder</a:t>
            </a:r>
            <a:r>
              <a:rPr lang="zh-CN" altLang="en-US" sz="2000" dirty="0">
                <a:latin typeface="黑体" panose="02010609060101010101" pitchFamily="49" charset="-122"/>
                <a:ea typeface="黑体" panose="02010609060101010101" pitchFamily="49" charset="-122"/>
              </a:rPr>
              <a:t>结构</a:t>
            </a:r>
          </a:p>
        </p:txBody>
      </p:sp>
      <p:pic>
        <p:nvPicPr>
          <p:cNvPr id="25" name="图片 24"/>
          <p:cNvPicPr>
            <a:picLocks noChangeAspect="1"/>
          </p:cNvPicPr>
          <p:nvPr/>
        </p:nvPicPr>
        <p:blipFill>
          <a:blip r:embed="rId4"/>
          <a:stretch>
            <a:fillRect/>
          </a:stretch>
        </p:blipFill>
        <p:spPr>
          <a:xfrm>
            <a:off x="385978" y="2157159"/>
            <a:ext cx="7666696" cy="1438341"/>
          </a:xfrm>
          <a:prstGeom prst="rect">
            <a:avLst/>
          </a:prstGeom>
        </p:spPr>
      </p:pic>
      <p:sp>
        <p:nvSpPr>
          <p:cNvPr id="26" name="文本框 25"/>
          <p:cNvSpPr txBox="1"/>
          <p:nvPr/>
        </p:nvSpPr>
        <p:spPr>
          <a:xfrm>
            <a:off x="456624" y="1297375"/>
            <a:ext cx="4577080" cy="461665"/>
          </a:xfrm>
          <a:prstGeom prst="rect">
            <a:avLst/>
          </a:prstGeom>
          <a:noFill/>
        </p:spPr>
        <p:txBody>
          <a:bodyPr wrap="square">
            <a:spAutoFit/>
          </a:bodyPr>
          <a:lstStyle/>
          <a:p>
            <a:r>
              <a:rPr lang="en-US" altLang="zh-CN" sz="2400" b="1" dirty="0">
                <a:solidFill>
                  <a:srgbClr val="002060"/>
                </a:solidFill>
                <a:latin typeface="黑体" panose="02010609060101010101" pitchFamily="49" charset="-122"/>
                <a:ea typeface="黑体" panose="02010609060101010101" pitchFamily="49" charset="-122"/>
              </a:rPr>
              <a:t>2</a:t>
            </a:r>
            <a:r>
              <a:rPr lang="en-US" altLang="zh-CN" sz="2200" b="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模型训练</a:t>
            </a:r>
            <a:endParaRPr lang="zh-CN" altLang="en-US" sz="2200" b="1" i="0" dirty="0">
              <a:solidFill>
                <a:srgbClr val="002060"/>
              </a:solidFill>
              <a:effectLst/>
              <a:latin typeface="黑体" panose="02010609060101010101" pitchFamily="49" charset="-122"/>
              <a:ea typeface="黑体" panose="02010609060101010101" pitchFamily="49" charset="-122"/>
            </a:endParaRPr>
          </a:p>
        </p:txBody>
      </p:sp>
      <p:sp>
        <p:nvSpPr>
          <p:cNvPr id="28" name="文本框 27"/>
          <p:cNvSpPr txBox="1"/>
          <p:nvPr/>
        </p:nvSpPr>
        <p:spPr>
          <a:xfrm>
            <a:off x="456624" y="4042540"/>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训练模型</a:t>
            </a:r>
          </a:p>
        </p:txBody>
      </p:sp>
      <p:pic>
        <p:nvPicPr>
          <p:cNvPr id="29" name="图片 28"/>
          <p:cNvPicPr>
            <a:picLocks noChangeAspect="1"/>
          </p:cNvPicPr>
          <p:nvPr/>
        </p:nvPicPr>
        <p:blipFill rotWithShape="1">
          <a:blip r:embed="rId5"/>
          <a:srcRect t="4465"/>
          <a:stretch>
            <a:fillRect/>
          </a:stretch>
        </p:blipFill>
        <p:spPr>
          <a:xfrm>
            <a:off x="379956" y="4457392"/>
            <a:ext cx="7672718" cy="1838141"/>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38</a:t>
            </a:fld>
            <a:endParaRPr lang="zh-CN" altLang="en-US" dirty="0"/>
          </a:p>
        </p:txBody>
      </p:sp>
      <p:pic>
        <p:nvPicPr>
          <p:cNvPr id="4" name="图片 3">
            <a:extLst>
              <a:ext uri="{FF2B5EF4-FFF2-40B4-BE49-F238E27FC236}">
                <a16:creationId xmlns:a16="http://schemas.microsoft.com/office/drawing/2014/main" id="{35D20F88-6519-4DCF-82FF-3E4D43D4D17A}"/>
              </a:ext>
            </a:extLst>
          </p:cNvPr>
          <p:cNvPicPr>
            <a:picLocks noChangeAspect="1"/>
          </p:cNvPicPr>
          <p:nvPr/>
        </p:nvPicPr>
        <p:blipFill rotWithShape="1">
          <a:blip r:embed="rId6"/>
          <a:srcRect b="32436"/>
          <a:stretch/>
        </p:blipFill>
        <p:spPr>
          <a:xfrm>
            <a:off x="1893540" y="3687449"/>
            <a:ext cx="5356920" cy="29474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472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0" name="矩形 9"/>
          <p:cNvSpPr/>
          <p:nvPr/>
        </p:nvSpPr>
        <p:spPr>
          <a:xfrm>
            <a:off x="726624" y="90082"/>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sp>
        <p:nvSpPr>
          <p:cNvPr id="12" name="文本框 11"/>
          <p:cNvSpPr txBox="1"/>
          <p:nvPr/>
        </p:nvSpPr>
        <p:spPr>
          <a:xfrm>
            <a:off x="426144" y="683732"/>
            <a:ext cx="5314256" cy="461665"/>
          </a:xfrm>
          <a:prstGeom prst="rect">
            <a:avLst/>
          </a:prstGeom>
          <a:noFill/>
        </p:spPr>
        <p:txBody>
          <a:bodyPr wrap="square">
            <a:spAutoFit/>
          </a:bodyPr>
          <a:lstStyle/>
          <a:p>
            <a:pPr marL="342900" indent="-342900" algn="l">
              <a:buFont typeface="Wingdings" panose="05000000000000000000" pitchFamily="2" charset="2"/>
              <a:buChar char="p"/>
            </a:pPr>
            <a:r>
              <a:rPr lang="zh-CN" altLang="en-US" sz="2400" b="1" i="0" dirty="0">
                <a:solidFill>
                  <a:srgbClr val="002060"/>
                </a:solidFill>
                <a:effectLst/>
                <a:latin typeface="黑体" panose="02010609060101010101" pitchFamily="49" charset="-122"/>
                <a:ea typeface="黑体" panose="02010609060101010101" pitchFamily="49" charset="-122"/>
              </a:rPr>
              <a:t>选取自编码器结构以结合时序模型</a:t>
            </a:r>
          </a:p>
        </p:txBody>
      </p:sp>
      <p:sp>
        <p:nvSpPr>
          <p:cNvPr id="15" name="文本框 14"/>
          <p:cNvSpPr txBox="1"/>
          <p:nvPr/>
        </p:nvSpPr>
        <p:spPr>
          <a:xfrm>
            <a:off x="453238" y="2370581"/>
            <a:ext cx="4580466"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effectLst/>
                <a:latin typeface="黑体" panose="02010609060101010101" pitchFamily="49" charset="-122"/>
                <a:ea typeface="黑体" panose="02010609060101010101" pitchFamily="49" charset="-122"/>
              </a:rPr>
              <a:t>根据</a:t>
            </a:r>
            <a:r>
              <a:rPr lang="zh-CN" altLang="en-US" sz="2000" b="1" i="0" dirty="0">
                <a:solidFill>
                  <a:srgbClr val="0A377B"/>
                </a:solidFill>
                <a:effectLst/>
                <a:latin typeface="黑体" panose="02010609060101010101" pitchFamily="49" charset="-122"/>
                <a:ea typeface="黑体" panose="02010609060101010101" pitchFamily="49" charset="-122"/>
              </a:rPr>
              <a:t>测试误差</a:t>
            </a:r>
            <a:r>
              <a:rPr lang="zh-CN" altLang="en-US" sz="2000" b="1" i="0" dirty="0">
                <a:effectLst/>
                <a:latin typeface="黑体" panose="02010609060101010101" pitchFamily="49" charset="-122"/>
                <a:ea typeface="黑体" panose="02010609060101010101" pitchFamily="49" charset="-122"/>
              </a:rPr>
              <a:t>排序，并保存</a:t>
            </a:r>
            <a:endParaRPr lang="zh-CN" altLang="en-US" sz="2000" b="1" dirty="0">
              <a:latin typeface="黑体" panose="02010609060101010101" pitchFamily="49" charset="-122"/>
              <a:ea typeface="黑体" panose="02010609060101010101" pitchFamily="49" charset="-122"/>
            </a:endParaRPr>
          </a:p>
        </p:txBody>
      </p:sp>
      <p:sp>
        <p:nvSpPr>
          <p:cNvPr id="20" name="文本框 19"/>
          <p:cNvSpPr txBox="1"/>
          <p:nvPr/>
        </p:nvSpPr>
        <p:spPr>
          <a:xfrm>
            <a:off x="456624" y="1148893"/>
            <a:ext cx="4577080" cy="430887"/>
          </a:xfrm>
          <a:prstGeom prst="rect">
            <a:avLst/>
          </a:prstGeom>
          <a:noFill/>
        </p:spPr>
        <p:txBody>
          <a:bodyPr wrap="square">
            <a:spAutoFit/>
          </a:bodyPr>
          <a:lstStyle/>
          <a:p>
            <a:r>
              <a:rPr lang="en-US" altLang="zh-CN" sz="2200" b="1" dirty="0">
                <a:solidFill>
                  <a:srgbClr val="002060"/>
                </a:solidFill>
                <a:latin typeface="黑体" panose="02010609060101010101" pitchFamily="49" charset="-122"/>
                <a:ea typeface="黑体" panose="02010609060101010101" pitchFamily="49" charset="-122"/>
              </a:rPr>
              <a:t>1. </a:t>
            </a:r>
            <a:r>
              <a:rPr lang="zh-CN" altLang="en-US" sz="2200" b="1" dirty="0">
                <a:solidFill>
                  <a:srgbClr val="002060"/>
                </a:solidFill>
                <a:latin typeface="黑体" panose="02010609060101010101" pitchFamily="49" charset="-122"/>
                <a:ea typeface="黑体" panose="02010609060101010101" pitchFamily="49" charset="-122"/>
              </a:rPr>
              <a:t>对比各种结构的自编码器效果</a:t>
            </a:r>
            <a:endParaRPr lang="zh-CN" altLang="en-US" sz="2200" b="1" i="0" dirty="0">
              <a:solidFill>
                <a:srgbClr val="002060"/>
              </a:solidFill>
              <a:effectLst/>
              <a:latin typeface="黑体" panose="02010609060101010101" pitchFamily="49" charset="-122"/>
              <a:ea typeface="黑体" panose="02010609060101010101" pitchFamily="49" charset="-122"/>
            </a:endParaRPr>
          </a:p>
        </p:txBody>
      </p:sp>
      <p:sp>
        <p:nvSpPr>
          <p:cNvPr id="21" name="文本框 20"/>
          <p:cNvSpPr txBox="1"/>
          <p:nvPr/>
        </p:nvSpPr>
        <p:spPr>
          <a:xfrm>
            <a:off x="456624" y="1573306"/>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划分训练集和测试集</a:t>
            </a:r>
          </a:p>
        </p:txBody>
      </p:sp>
      <p:sp>
        <p:nvSpPr>
          <p:cNvPr id="22" name="文本框 21"/>
          <p:cNvSpPr txBox="1"/>
          <p:nvPr/>
        </p:nvSpPr>
        <p:spPr>
          <a:xfrm>
            <a:off x="458114" y="1961333"/>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各训练</a:t>
            </a:r>
            <a:r>
              <a:rPr lang="en-US" altLang="zh-CN" sz="2000" b="1" dirty="0">
                <a:latin typeface="黑体" panose="02010609060101010101" pitchFamily="49" charset="-122"/>
                <a:ea typeface="黑体" panose="02010609060101010101" pitchFamily="49" charset="-122"/>
              </a:rPr>
              <a:t>80</a:t>
            </a:r>
            <a:r>
              <a:rPr lang="zh-CN" altLang="en-US" sz="2000" b="1" dirty="0">
                <a:latin typeface="黑体" panose="02010609060101010101" pitchFamily="49" charset="-122"/>
                <a:ea typeface="黑体" panose="02010609060101010101" pitchFamily="49" charset="-122"/>
              </a:rPr>
              <a:t>个</a:t>
            </a:r>
            <a:r>
              <a:rPr lang="en-US" altLang="zh-CN" sz="2000" b="1" dirty="0">
                <a:latin typeface="黑体" panose="02010609060101010101" pitchFamily="49" charset="-122"/>
                <a:ea typeface="黑体" panose="02010609060101010101" pitchFamily="49" charset="-122"/>
              </a:rPr>
              <a:t>epoch</a:t>
            </a:r>
            <a:r>
              <a:rPr lang="zh-CN" altLang="en-US" sz="2000" b="1" dirty="0">
                <a:latin typeface="黑体" panose="02010609060101010101" pitchFamily="49" charset="-122"/>
                <a:ea typeface="黑体" panose="02010609060101010101" pitchFamily="49" charset="-122"/>
              </a:rPr>
              <a:t>，对比训练结果</a:t>
            </a:r>
          </a:p>
        </p:txBody>
      </p:sp>
      <p:sp>
        <p:nvSpPr>
          <p:cNvPr id="18" name="文本框 17"/>
          <p:cNvSpPr txBox="1"/>
          <p:nvPr/>
        </p:nvSpPr>
        <p:spPr>
          <a:xfrm>
            <a:off x="517289" y="3936007"/>
            <a:ext cx="1531429"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2060"/>
                </a:solidFill>
                <a:effectLst/>
                <a:latin typeface="黑体" panose="02010609060101010101" pitchFamily="49" charset="-122"/>
                <a:ea typeface="黑体" panose="02010609060101010101" pitchFamily="49" charset="-122"/>
              </a:rPr>
              <a:t>可视化</a:t>
            </a:r>
          </a:p>
        </p:txBody>
      </p:sp>
      <p:pic>
        <p:nvPicPr>
          <p:cNvPr id="11" name="图片 10" descr="无背景logo橙黄"/>
          <p:cNvPicPr>
            <a:picLocks noChangeAspect="1"/>
          </p:cNvPicPr>
          <p:nvPr>
            <p:custDataLst>
              <p:tags r:id="rId1"/>
            </p:custDataLst>
          </p:nvPr>
        </p:nvPicPr>
        <p:blipFill>
          <a:blip r:embed="rId4">
            <a:biLevel thresh="25000"/>
          </a:blip>
          <a:stretch>
            <a:fillRect/>
          </a:stretch>
        </p:blipFill>
        <p:spPr>
          <a:xfrm>
            <a:off x="6890705" y="-241627"/>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39</a:t>
            </a:fld>
            <a:endParaRPr lang="zh-CN" altLang="en-US" dirty="0"/>
          </a:p>
        </p:txBody>
      </p:sp>
      <p:pic>
        <p:nvPicPr>
          <p:cNvPr id="4" name="图片 3">
            <a:extLst>
              <a:ext uri="{FF2B5EF4-FFF2-40B4-BE49-F238E27FC236}">
                <a16:creationId xmlns:a16="http://schemas.microsoft.com/office/drawing/2014/main" id="{D4BD7AF9-1962-4B30-8DDB-46278FBD7B22}"/>
              </a:ext>
            </a:extLst>
          </p:cNvPr>
          <p:cNvPicPr>
            <a:picLocks noChangeAspect="1"/>
          </p:cNvPicPr>
          <p:nvPr/>
        </p:nvPicPr>
        <p:blipFill rotWithShape="1">
          <a:blip r:embed="rId5"/>
          <a:srcRect r="3754"/>
          <a:stretch/>
        </p:blipFill>
        <p:spPr>
          <a:xfrm>
            <a:off x="517289" y="4545667"/>
            <a:ext cx="8332071" cy="1386960"/>
          </a:xfrm>
          <a:prstGeom prst="rect">
            <a:avLst/>
          </a:prstGeom>
        </p:spPr>
      </p:pic>
      <p:pic>
        <p:nvPicPr>
          <p:cNvPr id="5" name="图片 4">
            <a:extLst>
              <a:ext uri="{FF2B5EF4-FFF2-40B4-BE49-F238E27FC236}">
                <a16:creationId xmlns:a16="http://schemas.microsoft.com/office/drawing/2014/main" id="{209EAC2D-422F-4D54-93F4-AEFBA42A71C5}"/>
              </a:ext>
            </a:extLst>
          </p:cNvPr>
          <p:cNvPicPr>
            <a:picLocks noChangeAspect="1"/>
          </p:cNvPicPr>
          <p:nvPr/>
        </p:nvPicPr>
        <p:blipFill rotWithShape="1">
          <a:blip r:embed="rId6"/>
          <a:srcRect b="11470"/>
          <a:stretch/>
        </p:blipFill>
        <p:spPr>
          <a:xfrm>
            <a:off x="1102844" y="2770691"/>
            <a:ext cx="5187556" cy="843531"/>
          </a:xfrm>
          <a:prstGeom prst="rect">
            <a:avLst/>
          </a:prstGeom>
        </p:spPr>
      </p:pic>
      <p:pic>
        <p:nvPicPr>
          <p:cNvPr id="6" name="图片 5">
            <a:extLst>
              <a:ext uri="{FF2B5EF4-FFF2-40B4-BE49-F238E27FC236}">
                <a16:creationId xmlns:a16="http://schemas.microsoft.com/office/drawing/2014/main" id="{6D949808-C84D-4F1E-BD5F-18109272784E}"/>
              </a:ext>
            </a:extLst>
          </p:cNvPr>
          <p:cNvPicPr>
            <a:picLocks noChangeAspect="1"/>
          </p:cNvPicPr>
          <p:nvPr/>
        </p:nvPicPr>
        <p:blipFill>
          <a:blip r:embed="rId7"/>
          <a:stretch>
            <a:fillRect/>
          </a:stretch>
        </p:blipFill>
        <p:spPr>
          <a:xfrm>
            <a:off x="1102844" y="3756665"/>
            <a:ext cx="3176746" cy="29649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91" y="-14849"/>
            <a:ext cx="9154391" cy="661801"/>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2246" y="45488"/>
            <a:ext cx="539750" cy="539857"/>
          </a:xfrm>
          <a:prstGeom prst="ellipse">
            <a:avLst/>
          </a:prstGeom>
          <a:solidFill>
            <a:schemeClr val="bg1"/>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5" name="矩形 4"/>
          <p:cNvSpPr/>
          <p:nvPr/>
        </p:nvSpPr>
        <p:spPr>
          <a:xfrm>
            <a:off x="721996" y="88677"/>
            <a:ext cx="1979930" cy="460466"/>
          </a:xfrm>
          <a:prstGeom prst="rect">
            <a:avLst/>
          </a:prstGeom>
          <a:ln>
            <a:noFill/>
          </a:ln>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pic>
        <p:nvPicPr>
          <p:cNvPr id="9" name="图片 8" descr="无背景logo橙黄"/>
          <p:cNvPicPr>
            <a:picLocks noChangeAspect="1"/>
          </p:cNvPicPr>
          <p:nvPr/>
        </p:nvPicPr>
        <p:blipFill>
          <a:blip r:embed="rId6">
            <a:biLevel thresh="25000"/>
          </a:blip>
          <a:stretch>
            <a:fillRect/>
          </a:stretch>
        </p:blipFill>
        <p:spPr>
          <a:xfrm>
            <a:off x="6886576" y="-256832"/>
            <a:ext cx="2252980" cy="1144497"/>
          </a:xfrm>
          <a:prstGeom prst="rect">
            <a:avLst/>
          </a:prstGeom>
          <a:ln>
            <a:noFill/>
          </a:ln>
        </p:spPr>
      </p:pic>
      <p:pic>
        <p:nvPicPr>
          <p:cNvPr id="101" name="图片 100"/>
          <p:cNvPicPr/>
          <p:nvPr>
            <p:custDataLst>
              <p:tags r:id="rId1"/>
            </p:custDataLst>
          </p:nvPr>
        </p:nvPicPr>
        <p:blipFill>
          <a:blip r:embed="rId7"/>
          <a:stretch>
            <a:fillRect/>
          </a:stretch>
        </p:blipFill>
        <p:spPr>
          <a:xfrm>
            <a:off x="236855" y="3394075"/>
            <a:ext cx="2787650" cy="2042795"/>
          </a:xfrm>
          <a:prstGeom prst="rect">
            <a:avLst/>
          </a:prstGeom>
          <a:noFill/>
          <a:ln w="9525">
            <a:noFill/>
          </a:ln>
          <a:effectLst>
            <a:outerShdw blurRad="50800" dist="38100" algn="l" rotWithShape="0">
              <a:prstClr val="black">
                <a:alpha val="40000"/>
              </a:prstClr>
            </a:outerShdw>
          </a:effectLst>
        </p:spPr>
      </p:pic>
      <p:sp>
        <p:nvSpPr>
          <p:cNvPr id="16" name="文本框 15"/>
          <p:cNvSpPr txBox="1"/>
          <p:nvPr/>
        </p:nvSpPr>
        <p:spPr>
          <a:xfrm>
            <a:off x="306705" y="5485765"/>
            <a:ext cx="2581275" cy="337185"/>
          </a:xfrm>
          <a:prstGeom prst="rect">
            <a:avLst/>
          </a:prstGeom>
          <a:noFill/>
        </p:spPr>
        <p:txBody>
          <a:bodyPr wrap="square" rtlCol="0" anchor="t">
            <a:spAutoFit/>
          </a:bodyPr>
          <a:lstStyle/>
          <a:p>
            <a:pPr algn="ctr"/>
            <a:r>
              <a:rPr lang="zh-CN" altLang="en-US" sz="1600">
                <a:solidFill>
                  <a:schemeClr val="tx1"/>
                </a:solidFill>
                <a:latin typeface="微软雅黑" panose="020B0503020204020204" pitchFamily="34" charset="-122"/>
                <a:ea typeface="微软雅黑" panose="020B0503020204020204" pitchFamily="34" charset="-122"/>
                <a:cs typeface="华文宋体" panose="02010600040101010101" charset="-122"/>
                <a:sym typeface="+mn-ea"/>
              </a:rPr>
              <a:t>南方低温雨雪冰冻灾害</a:t>
            </a:r>
          </a:p>
        </p:txBody>
      </p:sp>
      <p:pic>
        <p:nvPicPr>
          <p:cNvPr id="103" name="图片 102"/>
          <p:cNvPicPr/>
          <p:nvPr>
            <p:custDataLst>
              <p:tags r:id="rId2"/>
            </p:custDataLst>
          </p:nvPr>
        </p:nvPicPr>
        <p:blipFill>
          <a:blip r:embed="rId8"/>
          <a:stretch>
            <a:fillRect/>
          </a:stretch>
        </p:blipFill>
        <p:spPr>
          <a:xfrm>
            <a:off x="3194685" y="3395980"/>
            <a:ext cx="2786400" cy="2041200"/>
          </a:xfrm>
          <a:prstGeom prst="rect">
            <a:avLst/>
          </a:prstGeom>
          <a:noFill/>
          <a:ln w="9525">
            <a:noFill/>
          </a:ln>
          <a:effectLst>
            <a:outerShdw blurRad="63500" sx="102000" sy="102000" algn="ctr" rotWithShape="0">
              <a:prstClr val="black">
                <a:alpha val="40000"/>
              </a:prstClr>
            </a:outerShdw>
          </a:effectLst>
        </p:spPr>
      </p:pic>
      <p:sp>
        <p:nvSpPr>
          <p:cNvPr id="18" name="文本框 17"/>
          <p:cNvSpPr txBox="1"/>
          <p:nvPr/>
        </p:nvSpPr>
        <p:spPr>
          <a:xfrm>
            <a:off x="3224530" y="5436870"/>
            <a:ext cx="2756535" cy="386080"/>
          </a:xfrm>
          <a:prstGeom prst="rect">
            <a:avLst/>
          </a:prstGeom>
          <a:noFill/>
        </p:spPr>
        <p:txBody>
          <a:bodyPr wrap="square" rtlCol="0" anchor="t">
            <a:spAutoFit/>
          </a:bodyPr>
          <a:lstStyle/>
          <a:p>
            <a:pPr indent="0" algn="ctr" fontAlgn="auto">
              <a:lnSpc>
                <a:spcPct val="120000"/>
              </a:lnSpc>
              <a:buFont typeface="Wingdings" panose="05000000000000000000" charset="0"/>
              <a:buNone/>
            </a:pPr>
            <a:r>
              <a:rPr lang="zh-CN" altLang="en-US" sz="1600">
                <a:solidFill>
                  <a:schemeClr val="tx1"/>
                </a:solidFill>
                <a:latin typeface="微软雅黑" panose="020B0503020204020204" pitchFamily="34" charset="-122"/>
                <a:ea typeface="微软雅黑" panose="020B0503020204020204" pitchFamily="34" charset="-122"/>
                <a:cs typeface="华文宋体" panose="02010600040101010101" charset="-122"/>
                <a:sym typeface="+mn-ea"/>
              </a:rPr>
              <a:t>珠江流域暴雨洪涝灾害</a:t>
            </a:r>
          </a:p>
        </p:txBody>
      </p:sp>
      <p:pic>
        <p:nvPicPr>
          <p:cNvPr id="107" name="图片 106"/>
          <p:cNvPicPr/>
          <p:nvPr>
            <p:custDataLst>
              <p:tags r:id="rId3"/>
            </p:custDataLst>
          </p:nvPr>
        </p:nvPicPr>
        <p:blipFill>
          <a:blip r:embed="rId9"/>
          <a:stretch>
            <a:fillRect/>
          </a:stretch>
        </p:blipFill>
        <p:spPr>
          <a:xfrm>
            <a:off x="6151245" y="3395980"/>
            <a:ext cx="2786400" cy="2041200"/>
          </a:xfrm>
          <a:prstGeom prst="rect">
            <a:avLst/>
          </a:prstGeom>
          <a:noFill/>
          <a:ln w="9525">
            <a:noFill/>
          </a:ln>
          <a:effectLst>
            <a:outerShdw blurRad="50800" dist="38100" dir="10800000" algn="r" rotWithShape="0">
              <a:prstClr val="black">
                <a:alpha val="40000"/>
              </a:prstClr>
            </a:outerShdw>
          </a:effectLst>
        </p:spPr>
      </p:pic>
      <p:sp>
        <p:nvSpPr>
          <p:cNvPr id="19" name="文本框 18"/>
          <p:cNvSpPr txBox="1"/>
          <p:nvPr/>
        </p:nvSpPr>
        <p:spPr>
          <a:xfrm>
            <a:off x="6401435" y="5436870"/>
            <a:ext cx="2286000" cy="337185"/>
          </a:xfrm>
          <a:prstGeom prst="rect">
            <a:avLst/>
          </a:prstGeom>
          <a:noFill/>
        </p:spPr>
        <p:txBody>
          <a:bodyPr wrap="square" rtlCol="0" anchor="t">
            <a:spAutoFit/>
          </a:bodyPr>
          <a:lstStyle/>
          <a:p>
            <a:pPr algn="ctr"/>
            <a:r>
              <a:rPr lang="zh-CN" altLang="en-US" sz="1600">
                <a:solidFill>
                  <a:schemeClr val="tx1"/>
                </a:solidFill>
                <a:latin typeface="微软雅黑" panose="020B0503020204020204" pitchFamily="34" charset="-122"/>
                <a:ea typeface="微软雅黑" panose="020B0503020204020204" pitchFamily="34" charset="-122"/>
                <a:cs typeface="华文宋体" panose="02010600040101010101" charset="-122"/>
                <a:sym typeface="+mn-ea"/>
              </a:rPr>
              <a:t>长江流域夏秋冬连旱</a:t>
            </a:r>
          </a:p>
        </p:txBody>
      </p:sp>
      <p:sp>
        <p:nvSpPr>
          <p:cNvPr id="20" name="文本框 19"/>
          <p:cNvSpPr txBox="1"/>
          <p:nvPr/>
        </p:nvSpPr>
        <p:spPr>
          <a:xfrm>
            <a:off x="236855" y="1082675"/>
            <a:ext cx="8700770" cy="1955800"/>
          </a:xfrm>
          <a:prstGeom prst="rect">
            <a:avLst/>
          </a:prstGeom>
          <a:noFill/>
          <a:ln w="12700" cmpd="sng">
            <a:solidFill>
              <a:schemeClr val="accent1">
                <a:lumMod val="75000"/>
              </a:schemeClr>
            </a:solidFill>
            <a:prstDash val="dash"/>
          </a:ln>
        </p:spPr>
        <p:txBody>
          <a:bodyPr wrap="square" rtlCol="0">
            <a:spAutoFit/>
          </a:bodyPr>
          <a:lstStyle/>
          <a:p>
            <a:pPr marL="285750" indent="-285750" fontAlgn="auto">
              <a:lnSpc>
                <a:spcPct val="130000"/>
              </a:lnSpc>
              <a:buFont typeface="Wingdings" panose="05000000000000000000" charset="0"/>
              <a:buChar char="p"/>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2022年全国自然灾害基本情况</a:t>
            </a:r>
          </a:p>
          <a:p>
            <a:pPr marL="742950" lvl="1" indent="-285750" fontAlgn="auto">
              <a:lnSpc>
                <a:spcPct val="100000"/>
              </a:lnSpc>
              <a:buFont typeface="Arial" panose="020B0604020202020204" pitchFamily="34" charset="0"/>
              <a:buChar char="•"/>
            </a:pPr>
            <a:r>
              <a:rPr lang="zh-CN" altLang="en-US" dirty="0">
                <a:solidFill>
                  <a:schemeClr val="tx1">
                    <a:lumMod val="95000"/>
                    <a:lumOff val="5000"/>
                  </a:schemeClr>
                </a:solidFill>
                <a:sym typeface="+mn-ea"/>
              </a:rPr>
              <a:t>自然灾害共造成 </a:t>
            </a:r>
            <a:r>
              <a:rPr lang="zh-CN" altLang="en-US" dirty="0">
                <a:solidFill>
                  <a:srgbClr val="FF0000"/>
                </a:solidFill>
                <a:sym typeface="+mn-ea"/>
              </a:rPr>
              <a:t>1.12 亿</a:t>
            </a:r>
            <a:r>
              <a:rPr lang="zh-CN" altLang="en-US" dirty="0">
                <a:solidFill>
                  <a:schemeClr val="tx1"/>
                </a:solidFill>
                <a:sym typeface="+mn-ea"/>
              </a:rPr>
              <a:t>人次受灾，因灾死亡失踪</a:t>
            </a:r>
            <a:r>
              <a:rPr lang="zh-CN" altLang="en-US" dirty="0">
                <a:solidFill>
                  <a:srgbClr val="FF0000"/>
                </a:solidFill>
                <a:sym typeface="+mn-ea"/>
              </a:rPr>
              <a:t>554人</a:t>
            </a:r>
            <a:r>
              <a:rPr lang="zh-CN" altLang="en-US" dirty="0">
                <a:solidFill>
                  <a:schemeClr val="tx1"/>
                </a:solidFill>
                <a:sym typeface="+mn-ea"/>
              </a:rPr>
              <a:t>，直接经济损失</a:t>
            </a:r>
            <a:r>
              <a:rPr lang="zh-CN" altLang="en-US" dirty="0">
                <a:solidFill>
                  <a:srgbClr val="FF0000"/>
                </a:solidFill>
                <a:sym typeface="+mn-ea"/>
              </a:rPr>
              <a:t>2386.5亿</a:t>
            </a:r>
            <a:r>
              <a:rPr lang="zh-CN" altLang="en-US" dirty="0">
                <a:solidFill>
                  <a:schemeClr val="tx1"/>
                </a:solidFill>
                <a:sym typeface="+mn-ea"/>
              </a:rPr>
              <a:t>元。</a:t>
            </a:r>
          </a:p>
          <a:p>
            <a:pPr marL="742950" lvl="1" indent="-285750" fontAlgn="auto">
              <a:lnSpc>
                <a:spcPct val="100000"/>
              </a:lnSpc>
              <a:buFont typeface="Arial" panose="020B0604020202020204" pitchFamily="34" charset="0"/>
              <a:buChar char="•"/>
            </a:pPr>
            <a:r>
              <a:rPr lang="zh-CN" altLang="en-US" dirty="0">
                <a:solidFill>
                  <a:schemeClr val="tx1"/>
                </a:solidFill>
                <a:sym typeface="+mn-ea"/>
              </a:rPr>
              <a:t>中国气象局资料统计显示，我国气象灾害造成的损失占各类自然灾害造成损失的</a:t>
            </a:r>
            <a:r>
              <a:rPr lang="zh-CN" altLang="en-US" dirty="0">
                <a:solidFill>
                  <a:srgbClr val="FF0000"/>
                </a:solidFill>
                <a:sym typeface="+mn-ea"/>
              </a:rPr>
              <a:t> 70%</a:t>
            </a:r>
            <a:r>
              <a:rPr lang="zh-CN" altLang="en-US" dirty="0">
                <a:solidFill>
                  <a:schemeClr val="tx1"/>
                </a:solidFill>
                <a:sym typeface="+mn-ea"/>
              </a:rPr>
              <a:t>以上，每年间接影响到的人口达到</a:t>
            </a:r>
            <a:r>
              <a:rPr lang="zh-CN" altLang="en-US" dirty="0">
                <a:solidFill>
                  <a:srgbClr val="FF0000"/>
                </a:solidFill>
                <a:sym typeface="+mn-ea"/>
              </a:rPr>
              <a:t>4亿</a:t>
            </a:r>
            <a:r>
              <a:rPr lang="zh-CN" altLang="en-US" dirty="0">
                <a:solidFill>
                  <a:schemeClr val="tx1"/>
                </a:solidFill>
                <a:sym typeface="+mn-ea"/>
              </a:rPr>
              <a:t>人次，造成的损失占到国民生产总值的</a:t>
            </a:r>
            <a:r>
              <a:rPr lang="zh-CN" altLang="en-US" dirty="0">
                <a:solidFill>
                  <a:srgbClr val="FF0000"/>
                </a:solidFill>
                <a:sym typeface="+mn-ea"/>
              </a:rPr>
              <a:t> 1%</a:t>
            </a:r>
            <a:r>
              <a:rPr lang="zh-CN" altLang="en-US" dirty="0">
                <a:solidFill>
                  <a:schemeClr val="tx1">
                    <a:lumMod val="95000"/>
                    <a:lumOff val="5000"/>
                  </a:schemeClr>
                </a:solidFill>
                <a:sym typeface="+mn-ea"/>
              </a:rPr>
              <a:t>左右。</a:t>
            </a:r>
          </a:p>
        </p:txBody>
      </p:sp>
      <p:sp>
        <p:nvSpPr>
          <p:cNvPr id="6" name="文本框 5"/>
          <p:cNvSpPr txBox="1"/>
          <p:nvPr/>
        </p:nvSpPr>
        <p:spPr>
          <a:xfrm>
            <a:off x="0" y="6517315"/>
            <a:ext cx="9154391" cy="400110"/>
          </a:xfrm>
          <a:prstGeom prst="rect">
            <a:avLst/>
          </a:prstGeom>
          <a:solidFill>
            <a:srgbClr val="002060"/>
          </a:solidFill>
        </p:spPr>
        <p:txBody>
          <a:bodyPr wrap="square" rtlCol="0" anchor="t">
            <a:spAutoFit/>
          </a:bodyPr>
          <a:lstStyle/>
          <a:p>
            <a:r>
              <a:rPr lang="zh-CN" altLang="en-US" sz="2000" dirty="0">
                <a:solidFill>
                  <a:schemeClr val="bg1"/>
                </a:solidFill>
              </a:rPr>
              <a:t>应急管理部发布2022年全国自然灾害基本情况[J].防灾博览,2023,(01):26-27.</a:t>
            </a:r>
          </a:p>
        </p:txBody>
      </p:sp>
      <p:sp>
        <p:nvSpPr>
          <p:cNvPr id="10" name="灯片编号占位符 5"/>
          <p:cNvSpPr txBox="1"/>
          <p:nvPr/>
        </p:nvSpPr>
        <p:spPr>
          <a:xfrm>
            <a:off x="6295087" y="6094039"/>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0" name="矩形 9"/>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5905" r="12802"/>
          <a:stretch>
            <a:fillRect/>
          </a:stretch>
        </p:blipFill>
        <p:spPr>
          <a:xfrm>
            <a:off x="195091" y="885176"/>
            <a:ext cx="8753818" cy="5384192"/>
          </a:xfrm>
          <a:prstGeom prst="rect">
            <a:avLst/>
          </a:prstGeom>
        </p:spPr>
      </p:pic>
      <p:pic>
        <p:nvPicPr>
          <p:cNvPr id="11" name="图片 10" descr="无背景logo橙黄"/>
          <p:cNvPicPr>
            <a:picLocks noChangeAspect="1"/>
          </p:cNvPicPr>
          <p:nvPr>
            <p:custDataLst>
              <p:tags r:id="rId1"/>
            </p:custDataLst>
          </p:nvPr>
        </p:nvPicPr>
        <p:blipFill>
          <a:blip r:embed="rId5">
            <a:biLevel thresh="25000"/>
          </a:blip>
          <a:stretch>
            <a:fillRect/>
          </a:stretch>
        </p:blipFill>
        <p:spPr>
          <a:xfrm>
            <a:off x="6890705" y="-237182"/>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6624" y="825840"/>
            <a:ext cx="4572000" cy="461665"/>
          </a:xfrm>
          <a:prstGeom prst="rect">
            <a:avLst/>
          </a:prstGeom>
          <a:noFill/>
        </p:spPr>
        <p:txBody>
          <a:bodyPr wrap="square">
            <a:spAutoFit/>
          </a:bodyPr>
          <a:lstStyle/>
          <a:p>
            <a:pPr marL="342900" indent="-342900" algn="l">
              <a:buFont typeface="Wingdings" panose="05000000000000000000" pitchFamily="2" charset="2"/>
              <a:buChar char="p"/>
            </a:pPr>
            <a:r>
              <a:rPr lang="zh-CN" altLang="en-US" sz="2400" b="1" i="0" dirty="0">
                <a:solidFill>
                  <a:srgbClr val="002060"/>
                </a:solidFill>
                <a:effectLst/>
                <a:latin typeface="黑体" panose="02010609060101010101" pitchFamily="49" charset="-122"/>
                <a:ea typeface="黑体" panose="02010609060101010101" pitchFamily="49" charset="-122"/>
              </a:rPr>
              <a:t>选取自编码器结构</a:t>
            </a:r>
          </a:p>
        </p:txBody>
      </p:sp>
      <p:sp>
        <p:nvSpPr>
          <p:cNvPr id="5" name="矩形 4"/>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1069" y="6506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31069"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2">
            <a:biLevel thresh="25000"/>
          </a:blip>
          <a:stretch>
            <a:fillRect/>
          </a:stretch>
        </p:blipFill>
        <p:spPr>
          <a:xfrm>
            <a:off x="6890705" y="-241627"/>
            <a:ext cx="2253091" cy="1144496"/>
          </a:xfrm>
          <a:prstGeom prst="rect">
            <a:avLst/>
          </a:prstGeom>
        </p:spPr>
      </p:pic>
      <p:sp>
        <p:nvSpPr>
          <p:cNvPr id="21" name="文本框 20"/>
          <p:cNvSpPr txBox="1"/>
          <p:nvPr/>
        </p:nvSpPr>
        <p:spPr>
          <a:xfrm>
            <a:off x="456624" y="1348334"/>
            <a:ext cx="4577080" cy="461665"/>
          </a:xfrm>
          <a:prstGeom prst="rect">
            <a:avLst/>
          </a:prstGeom>
          <a:noFill/>
        </p:spPr>
        <p:txBody>
          <a:bodyPr wrap="square">
            <a:spAutoFit/>
          </a:bodyPr>
          <a:lstStyle/>
          <a:p>
            <a:r>
              <a:rPr lang="en-US" altLang="zh-CN" sz="2400" b="1" dirty="0">
                <a:solidFill>
                  <a:srgbClr val="002060"/>
                </a:solidFill>
                <a:latin typeface="黑体" panose="02010609060101010101" pitchFamily="49" charset="-122"/>
                <a:ea typeface="黑体" panose="02010609060101010101" pitchFamily="49" charset="-122"/>
              </a:rPr>
              <a:t>2. </a:t>
            </a:r>
            <a:r>
              <a:rPr lang="zh-CN" altLang="en-US" sz="2400" b="1" dirty="0">
                <a:solidFill>
                  <a:srgbClr val="002060"/>
                </a:solidFill>
                <a:latin typeface="黑体" panose="02010609060101010101" pitchFamily="49" charset="-122"/>
                <a:ea typeface="黑体" panose="02010609060101010101" pitchFamily="49" charset="-122"/>
              </a:rPr>
              <a:t>训练自编码器</a:t>
            </a:r>
          </a:p>
        </p:txBody>
      </p:sp>
      <p:sp>
        <p:nvSpPr>
          <p:cNvPr id="23" name="文本框 22"/>
          <p:cNvSpPr txBox="1"/>
          <p:nvPr/>
        </p:nvSpPr>
        <p:spPr>
          <a:xfrm>
            <a:off x="456624" y="1810666"/>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根据对比结果，选择网络结构</a:t>
            </a:r>
          </a:p>
        </p:txBody>
      </p:sp>
      <p:sp>
        <p:nvSpPr>
          <p:cNvPr id="25" name="文本框 24"/>
          <p:cNvSpPr txBox="1"/>
          <p:nvPr/>
        </p:nvSpPr>
        <p:spPr>
          <a:xfrm>
            <a:off x="456624" y="2272998"/>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训练网络</a:t>
            </a:r>
          </a:p>
        </p:txBody>
      </p:sp>
      <p:sp>
        <p:nvSpPr>
          <p:cNvPr id="28" name="文本框 27"/>
          <p:cNvSpPr txBox="1"/>
          <p:nvPr/>
        </p:nvSpPr>
        <p:spPr>
          <a:xfrm>
            <a:off x="456624" y="2735330"/>
            <a:ext cx="2560896"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可视化</a:t>
            </a:r>
          </a:p>
        </p:txBody>
      </p:sp>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41</a:t>
            </a:fld>
            <a:endParaRPr lang="zh-CN" altLang="en-US" dirty="0"/>
          </a:p>
        </p:txBody>
      </p:sp>
      <p:pic>
        <p:nvPicPr>
          <p:cNvPr id="6" name="图片 5">
            <a:extLst>
              <a:ext uri="{FF2B5EF4-FFF2-40B4-BE49-F238E27FC236}">
                <a16:creationId xmlns:a16="http://schemas.microsoft.com/office/drawing/2014/main" id="{95DE905C-3DDF-4FBE-B294-31AA2304334D}"/>
              </a:ext>
            </a:extLst>
          </p:cNvPr>
          <p:cNvPicPr>
            <a:picLocks noChangeAspect="1"/>
          </p:cNvPicPr>
          <p:nvPr/>
        </p:nvPicPr>
        <p:blipFill>
          <a:blip r:embed="rId3"/>
          <a:stretch>
            <a:fillRect/>
          </a:stretch>
        </p:blipFill>
        <p:spPr>
          <a:xfrm>
            <a:off x="4136720" y="713732"/>
            <a:ext cx="4968000" cy="1244102"/>
          </a:xfrm>
          <a:prstGeom prst="rect">
            <a:avLst/>
          </a:prstGeom>
        </p:spPr>
      </p:pic>
      <p:pic>
        <p:nvPicPr>
          <p:cNvPr id="15" name="图片 14">
            <a:extLst>
              <a:ext uri="{FF2B5EF4-FFF2-40B4-BE49-F238E27FC236}">
                <a16:creationId xmlns:a16="http://schemas.microsoft.com/office/drawing/2014/main" id="{BA1534E7-319E-4CD7-AC74-C69ED8BFE4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9824" y="2773791"/>
            <a:ext cx="4824351" cy="39807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a:srcRect b="78610"/>
          <a:stretch>
            <a:fillRect/>
          </a:stretch>
        </p:blipFill>
        <p:spPr>
          <a:xfrm>
            <a:off x="517290" y="2782372"/>
            <a:ext cx="7287486" cy="950771"/>
          </a:xfrm>
          <a:prstGeom prst="rect">
            <a:avLst/>
          </a:prstGeom>
        </p:spPr>
      </p:pic>
      <p:pic>
        <p:nvPicPr>
          <p:cNvPr id="19" name="图片 18"/>
          <p:cNvPicPr>
            <a:picLocks noChangeAspect="1"/>
          </p:cNvPicPr>
          <p:nvPr/>
        </p:nvPicPr>
        <p:blipFill rotWithShape="1">
          <a:blip r:embed="rId4"/>
          <a:srcRect t="20129" b="1790"/>
          <a:stretch>
            <a:fillRect/>
          </a:stretch>
        </p:blipFill>
        <p:spPr>
          <a:xfrm>
            <a:off x="517290" y="3702663"/>
            <a:ext cx="7287486" cy="2993106"/>
          </a:xfrm>
          <a:prstGeom prst="rect">
            <a:avLst/>
          </a:prstGeom>
        </p:spPr>
      </p:pic>
      <p:sp>
        <p:nvSpPr>
          <p:cNvPr id="3" name="矩形 2"/>
          <p:cNvSpPr/>
          <p:nvPr/>
        </p:nvSpPr>
        <p:spPr>
          <a:xfrm>
            <a:off x="0" y="-1333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472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0" name="矩形 9"/>
          <p:cNvSpPr/>
          <p:nvPr/>
        </p:nvSpPr>
        <p:spPr>
          <a:xfrm>
            <a:off x="726624" y="90082"/>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sp>
        <p:nvSpPr>
          <p:cNvPr id="12" name="文本框 11"/>
          <p:cNvSpPr txBox="1"/>
          <p:nvPr/>
        </p:nvSpPr>
        <p:spPr>
          <a:xfrm>
            <a:off x="426144" y="683732"/>
            <a:ext cx="5314256" cy="461665"/>
          </a:xfrm>
          <a:prstGeom prst="rect">
            <a:avLst/>
          </a:prstGeom>
          <a:noFill/>
        </p:spPr>
        <p:txBody>
          <a:bodyPr wrap="square">
            <a:spAutoFit/>
          </a:bodyPr>
          <a:lstStyle/>
          <a:p>
            <a:pPr marL="342900" indent="-342900" algn="l">
              <a:buFont typeface="Wingdings" panose="05000000000000000000" pitchFamily="2" charset="2"/>
              <a:buChar char="p"/>
            </a:pPr>
            <a:r>
              <a:rPr lang="zh-CN" altLang="en-US" sz="2400" b="1" i="0" dirty="0">
                <a:solidFill>
                  <a:srgbClr val="002060"/>
                </a:solidFill>
                <a:effectLst/>
                <a:latin typeface="黑体" panose="02010609060101010101" pitchFamily="49" charset="-122"/>
                <a:ea typeface="黑体" panose="02010609060101010101" pitchFamily="49" charset="-122"/>
              </a:rPr>
              <a:t>选取</a:t>
            </a:r>
            <a:r>
              <a:rPr lang="en-US" altLang="zh-CN" sz="2400" b="1" i="0" dirty="0" err="1">
                <a:solidFill>
                  <a:srgbClr val="002060"/>
                </a:solidFill>
                <a:effectLst/>
                <a:latin typeface="黑体" panose="02010609060101010101" pitchFamily="49" charset="-122"/>
                <a:ea typeface="黑体" panose="02010609060101010101" pitchFamily="49" charset="-122"/>
              </a:rPr>
              <a:t>eDMD</a:t>
            </a:r>
            <a:r>
              <a:rPr lang="en-US" altLang="zh-CN" sz="2400" b="1" i="0" dirty="0">
                <a:solidFill>
                  <a:srgbClr val="002060"/>
                </a:solidFill>
                <a:effectLst/>
                <a:latin typeface="黑体" panose="02010609060101010101" pitchFamily="49" charset="-122"/>
                <a:ea typeface="黑体" panose="02010609060101010101" pitchFamily="49" charset="-122"/>
              </a:rPr>
              <a:t>-informed</a:t>
            </a:r>
            <a:r>
              <a:rPr lang="zh-CN" altLang="en-US" sz="2400" b="1" i="0" dirty="0">
                <a:solidFill>
                  <a:srgbClr val="002060"/>
                </a:solidFill>
                <a:effectLst/>
                <a:latin typeface="黑体" panose="02010609060101010101" pitchFamily="49" charset="-122"/>
                <a:ea typeface="黑体" panose="02010609060101010101" pitchFamily="49" charset="-122"/>
              </a:rPr>
              <a:t>自编码器结构</a:t>
            </a:r>
          </a:p>
        </p:txBody>
      </p:sp>
      <p:sp>
        <p:nvSpPr>
          <p:cNvPr id="15" name="文本框 14"/>
          <p:cNvSpPr txBox="1"/>
          <p:nvPr/>
        </p:nvSpPr>
        <p:spPr>
          <a:xfrm>
            <a:off x="453238" y="2370581"/>
            <a:ext cx="4580466"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chemeClr val="tx1">
                    <a:lumMod val="85000"/>
                    <a:lumOff val="15000"/>
                  </a:schemeClr>
                </a:solidFill>
                <a:effectLst/>
                <a:latin typeface="黑体" panose="02010609060101010101" pitchFamily="49" charset="-122"/>
                <a:ea typeface="黑体" panose="02010609060101010101" pitchFamily="49" charset="-122"/>
              </a:rPr>
              <a:t>根据</a:t>
            </a:r>
            <a:r>
              <a:rPr lang="zh-CN" altLang="en-US" sz="2000" b="1" i="0" dirty="0">
                <a:solidFill>
                  <a:srgbClr val="0A377B"/>
                </a:solidFill>
                <a:effectLst/>
                <a:latin typeface="黑体" panose="02010609060101010101" pitchFamily="49" charset="-122"/>
                <a:ea typeface="黑体" panose="02010609060101010101" pitchFamily="49" charset="-122"/>
              </a:rPr>
              <a:t>测试误差</a:t>
            </a:r>
            <a:r>
              <a:rPr lang="zh-CN" altLang="en-US" sz="2000" b="1" i="0" dirty="0">
                <a:solidFill>
                  <a:schemeClr val="tx1">
                    <a:lumMod val="85000"/>
                    <a:lumOff val="15000"/>
                  </a:schemeClr>
                </a:solidFill>
                <a:effectLst/>
                <a:latin typeface="黑体" panose="02010609060101010101" pitchFamily="49" charset="-122"/>
                <a:ea typeface="黑体" panose="02010609060101010101" pitchFamily="49" charset="-122"/>
              </a:rPr>
              <a:t>排序，并保存</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20" name="文本框 19"/>
          <p:cNvSpPr txBox="1"/>
          <p:nvPr/>
        </p:nvSpPr>
        <p:spPr>
          <a:xfrm>
            <a:off x="456624" y="1148893"/>
            <a:ext cx="4577080" cy="430887"/>
          </a:xfrm>
          <a:prstGeom prst="rect">
            <a:avLst/>
          </a:prstGeom>
          <a:noFill/>
        </p:spPr>
        <p:txBody>
          <a:bodyPr wrap="square">
            <a:spAutoFit/>
          </a:bodyPr>
          <a:lstStyle/>
          <a:p>
            <a:r>
              <a:rPr lang="en-US" altLang="zh-CN" sz="2200" b="1" dirty="0">
                <a:solidFill>
                  <a:srgbClr val="002060"/>
                </a:solidFill>
                <a:latin typeface="黑体" panose="02010609060101010101" pitchFamily="49" charset="-122"/>
                <a:ea typeface="黑体" panose="02010609060101010101" pitchFamily="49" charset="-122"/>
              </a:rPr>
              <a:t>1. </a:t>
            </a:r>
            <a:r>
              <a:rPr lang="zh-CN" altLang="en-US" sz="2200" b="1" dirty="0">
                <a:solidFill>
                  <a:srgbClr val="002060"/>
                </a:solidFill>
                <a:latin typeface="黑体" panose="02010609060101010101" pitchFamily="49" charset="-122"/>
                <a:ea typeface="黑体" panose="02010609060101010101" pitchFamily="49" charset="-122"/>
              </a:rPr>
              <a:t>对比各种结构的自编码器效果</a:t>
            </a:r>
            <a:endParaRPr lang="zh-CN" altLang="en-US" sz="2200" b="1" i="0" dirty="0">
              <a:solidFill>
                <a:srgbClr val="002060"/>
              </a:solidFill>
              <a:effectLst/>
              <a:latin typeface="黑体" panose="02010609060101010101" pitchFamily="49" charset="-122"/>
              <a:ea typeface="黑体" panose="02010609060101010101" pitchFamily="49" charset="-122"/>
            </a:endParaRPr>
          </a:p>
        </p:txBody>
      </p:sp>
      <p:sp>
        <p:nvSpPr>
          <p:cNvPr id="21" name="文本框 20"/>
          <p:cNvSpPr txBox="1"/>
          <p:nvPr/>
        </p:nvSpPr>
        <p:spPr>
          <a:xfrm>
            <a:off x="456624" y="1573306"/>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划分训练集和测试集</a:t>
            </a:r>
          </a:p>
        </p:txBody>
      </p:sp>
      <p:sp>
        <p:nvSpPr>
          <p:cNvPr id="22" name="文本框 21"/>
          <p:cNvSpPr txBox="1"/>
          <p:nvPr/>
        </p:nvSpPr>
        <p:spPr>
          <a:xfrm>
            <a:off x="458114" y="1961333"/>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各训练</a:t>
            </a:r>
            <a:r>
              <a:rPr lang="en-US" altLang="zh-CN" sz="2000" b="1" dirty="0">
                <a:solidFill>
                  <a:schemeClr val="tx1">
                    <a:lumMod val="85000"/>
                    <a:lumOff val="15000"/>
                  </a:schemeClr>
                </a:solidFill>
                <a:latin typeface="黑体" panose="02010609060101010101" pitchFamily="49" charset="-122"/>
                <a:ea typeface="黑体" panose="02010609060101010101" pitchFamily="49" charset="-122"/>
              </a:rPr>
              <a:t>80</a:t>
            </a: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个</a:t>
            </a:r>
            <a:r>
              <a:rPr lang="en-US" altLang="zh-CN" sz="2000" b="1" dirty="0">
                <a:solidFill>
                  <a:schemeClr val="tx1">
                    <a:lumMod val="85000"/>
                    <a:lumOff val="15000"/>
                  </a:schemeClr>
                </a:solidFill>
                <a:latin typeface="黑体" panose="02010609060101010101" pitchFamily="49" charset="-122"/>
                <a:ea typeface="黑体" panose="02010609060101010101" pitchFamily="49" charset="-122"/>
              </a:rPr>
              <a:t>epoch</a:t>
            </a:r>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，对比训练结果</a:t>
            </a:r>
          </a:p>
        </p:txBody>
      </p:sp>
      <p:pic>
        <p:nvPicPr>
          <p:cNvPr id="16" name="图片 15"/>
          <p:cNvPicPr>
            <a:picLocks noChangeAspect="1"/>
          </p:cNvPicPr>
          <p:nvPr/>
        </p:nvPicPr>
        <p:blipFill rotWithShape="1">
          <a:blip r:embed="rId5"/>
          <a:srcRect l="821" r="2411"/>
          <a:stretch>
            <a:fillRect/>
          </a:stretch>
        </p:blipFill>
        <p:spPr>
          <a:xfrm>
            <a:off x="517290" y="4212588"/>
            <a:ext cx="7287486" cy="2193906"/>
          </a:xfrm>
          <a:prstGeom prst="rect">
            <a:avLst/>
          </a:prstGeom>
        </p:spPr>
      </p:pic>
      <p:sp>
        <p:nvSpPr>
          <p:cNvPr id="18" name="文本框 17"/>
          <p:cNvSpPr txBox="1"/>
          <p:nvPr/>
        </p:nvSpPr>
        <p:spPr>
          <a:xfrm>
            <a:off x="517289" y="3712487"/>
            <a:ext cx="1531429"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2060"/>
                </a:solidFill>
                <a:effectLst/>
                <a:latin typeface="黑体" panose="02010609060101010101" pitchFamily="49" charset="-122"/>
                <a:ea typeface="黑体" panose="02010609060101010101" pitchFamily="49" charset="-122"/>
              </a:rPr>
              <a:t>可视化</a:t>
            </a:r>
          </a:p>
        </p:txBody>
      </p:sp>
      <p:pic>
        <p:nvPicPr>
          <p:cNvPr id="11" name="图片 10" descr="无背景logo橙黄"/>
          <p:cNvPicPr>
            <a:picLocks noChangeAspect="1"/>
          </p:cNvPicPr>
          <p:nvPr>
            <p:custDataLst>
              <p:tags r:id="rId1"/>
            </p:custDataLst>
          </p:nvPr>
        </p:nvPicPr>
        <p:blipFill>
          <a:blip r:embed="rId6">
            <a:biLevel thresh="25000"/>
          </a:blip>
          <a:stretch>
            <a:fillRect/>
          </a:stretch>
        </p:blipFill>
        <p:spPr>
          <a:xfrm>
            <a:off x="6890705" y="-241627"/>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42</a:t>
            </a:fld>
            <a:endParaRPr lang="zh-CN" altLang="en-US" dirty="0"/>
          </a:p>
        </p:txBody>
      </p:sp>
    </p:spTree>
    <p:extLst>
      <p:ext uri="{BB962C8B-B14F-4D97-AF65-F5344CB8AC3E}">
        <p14:creationId xmlns:p14="http://schemas.microsoft.com/office/powerpoint/2010/main" val="152999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xit" presetSubtype="0" fill="hold" nodeType="withEffect">
                                  <p:stCondLst>
                                    <p:cond delay="0"/>
                                  </p:stCondLst>
                                  <p:childTnLst>
                                    <p:set>
                                      <p:cBhvr>
                                        <p:cTn id="9" dur="1" fill="hold">
                                          <p:stCondLst>
                                            <p:cond delay="0"/>
                                          </p:stCondLst>
                                        </p:cTn>
                                        <p:tgtEl>
                                          <p:spTgt spid="19"/>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0" name="矩形 9"/>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1" name="图片 10" descr="无背景logo橙黄"/>
          <p:cNvPicPr>
            <a:picLocks noChangeAspect="1"/>
          </p:cNvPicPr>
          <p:nvPr>
            <p:custDataLst>
              <p:tags r:id="rId1"/>
            </p:custDataLst>
          </p:nvPr>
        </p:nvPicPr>
        <p:blipFill>
          <a:blip r:embed="rId4">
            <a:biLevel thresh="25000"/>
          </a:blip>
          <a:stretch>
            <a:fillRect/>
          </a:stretch>
        </p:blipFill>
        <p:spPr>
          <a:xfrm>
            <a:off x="6890705" y="-237182"/>
            <a:ext cx="2253091" cy="1144496"/>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43</a:t>
            </a:fld>
            <a:endParaRPr lang="zh-CN" altLang="en-US" dirty="0"/>
          </a:p>
        </p:txBody>
      </p:sp>
      <p:pic>
        <p:nvPicPr>
          <p:cNvPr id="6" name="图片 5">
            <a:extLst>
              <a:ext uri="{FF2B5EF4-FFF2-40B4-BE49-F238E27FC236}">
                <a16:creationId xmlns:a16="http://schemas.microsoft.com/office/drawing/2014/main" id="{41621CDD-11E6-4573-9D86-345B777561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813" y="992373"/>
            <a:ext cx="8210373" cy="5060296"/>
          </a:xfrm>
          <a:prstGeom prst="rect">
            <a:avLst/>
          </a:prstGeom>
        </p:spPr>
      </p:pic>
    </p:spTree>
    <p:extLst>
      <p:ext uri="{BB962C8B-B14F-4D97-AF65-F5344CB8AC3E}">
        <p14:creationId xmlns:p14="http://schemas.microsoft.com/office/powerpoint/2010/main" val="223842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9956" y="819649"/>
            <a:ext cx="5827804" cy="461665"/>
          </a:xfrm>
          <a:prstGeom prst="rect">
            <a:avLst/>
          </a:prstGeom>
          <a:noFill/>
        </p:spPr>
        <p:txBody>
          <a:bodyPr wrap="square">
            <a:spAutoFit/>
          </a:bodyPr>
          <a:lstStyle/>
          <a:p>
            <a:pPr marL="342900" indent="-342900">
              <a:buFont typeface="Wingdings" panose="05000000000000000000" pitchFamily="2" charset="2"/>
              <a:buChar char="p"/>
            </a:pPr>
            <a:r>
              <a:rPr lang="zh-CN" altLang="en-US" sz="2400" b="1" dirty="0">
                <a:solidFill>
                  <a:srgbClr val="002060"/>
                </a:solidFill>
                <a:latin typeface="黑体" panose="02010609060101010101" pitchFamily="49" charset="-122"/>
                <a:ea typeface="黑体" panose="02010609060101010101" pitchFamily="49" charset="-122"/>
              </a:rPr>
              <a:t>使用</a:t>
            </a:r>
            <a:r>
              <a:rPr lang="en-US" altLang="zh-CN" sz="2400" b="1" i="0" dirty="0" err="1">
                <a:solidFill>
                  <a:srgbClr val="002060"/>
                </a:solidFill>
                <a:effectLst/>
                <a:latin typeface="黑体" panose="02010609060101010101" pitchFamily="49" charset="-122"/>
                <a:ea typeface="黑体" panose="02010609060101010101" pitchFamily="49" charset="-122"/>
              </a:rPr>
              <a:t>eDMD</a:t>
            </a:r>
            <a:r>
              <a:rPr lang="en-US" altLang="zh-CN" sz="2400" b="1" i="0" dirty="0">
                <a:solidFill>
                  <a:srgbClr val="002060"/>
                </a:solidFill>
                <a:effectLst/>
                <a:latin typeface="黑体" panose="02010609060101010101" pitchFamily="49" charset="-122"/>
                <a:ea typeface="黑体" panose="02010609060101010101" pitchFamily="49" charset="-122"/>
              </a:rPr>
              <a:t>-informed</a:t>
            </a:r>
            <a:r>
              <a:rPr lang="zh-CN" altLang="en-US" sz="2400" b="1" dirty="0">
                <a:solidFill>
                  <a:srgbClr val="002060"/>
                </a:solidFill>
                <a:latin typeface="黑体" panose="02010609060101010101" pitchFamily="49" charset="-122"/>
                <a:ea typeface="黑体" panose="02010609060101010101" pitchFamily="49" charset="-122"/>
              </a:rPr>
              <a:t>自编码器提取特征</a:t>
            </a:r>
          </a:p>
        </p:txBody>
      </p:sp>
      <p:sp>
        <p:nvSpPr>
          <p:cNvPr id="5" name="矩形 4"/>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26624"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3">
            <a:biLevel thresh="25000"/>
          </a:blip>
          <a:stretch>
            <a:fillRect/>
          </a:stretch>
        </p:blipFill>
        <p:spPr>
          <a:xfrm>
            <a:off x="6890705" y="-220037"/>
            <a:ext cx="2253091" cy="1144496"/>
          </a:xfrm>
          <a:prstGeom prst="rect">
            <a:avLst/>
          </a:prstGeom>
        </p:spPr>
      </p:pic>
      <p:pic>
        <p:nvPicPr>
          <p:cNvPr id="18" name="图片 17"/>
          <p:cNvPicPr>
            <a:picLocks noChangeAspect="1"/>
          </p:cNvPicPr>
          <p:nvPr/>
        </p:nvPicPr>
        <p:blipFill rotWithShape="1">
          <a:blip r:embed="rId4"/>
          <a:srcRect l="23993" t="84022" r="17947" b="5078"/>
          <a:stretch>
            <a:fillRect/>
          </a:stretch>
        </p:blipFill>
        <p:spPr>
          <a:xfrm>
            <a:off x="1331441" y="2300472"/>
            <a:ext cx="6481118" cy="449314"/>
          </a:xfrm>
          <a:prstGeom prst="rect">
            <a:avLst/>
          </a:prstGeom>
        </p:spPr>
      </p:pic>
      <p:sp>
        <p:nvSpPr>
          <p:cNvPr id="20" name="文本框 19"/>
          <p:cNvSpPr txBox="1"/>
          <p:nvPr/>
        </p:nvSpPr>
        <p:spPr>
          <a:xfrm>
            <a:off x="456624" y="1858585"/>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定义损失函数</a:t>
            </a:r>
          </a:p>
        </p:txBody>
      </p:sp>
      <p:sp>
        <p:nvSpPr>
          <p:cNvPr id="24" name="文本框 23"/>
          <p:cNvSpPr txBox="1"/>
          <p:nvPr/>
        </p:nvSpPr>
        <p:spPr>
          <a:xfrm>
            <a:off x="456624" y="2706250"/>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定义</a:t>
            </a:r>
            <a:r>
              <a:rPr lang="en-US" altLang="zh-CN" sz="2000" dirty="0">
                <a:latin typeface="黑体" panose="02010609060101010101" pitchFamily="49" charset="-122"/>
                <a:ea typeface="黑体" panose="02010609060101010101" pitchFamily="49" charset="-122"/>
              </a:rPr>
              <a:t>Auto Encoder</a:t>
            </a:r>
            <a:r>
              <a:rPr lang="zh-CN" altLang="en-US" sz="2000" dirty="0">
                <a:latin typeface="黑体" panose="02010609060101010101" pitchFamily="49" charset="-122"/>
                <a:ea typeface="黑体" panose="02010609060101010101" pitchFamily="49" charset="-122"/>
              </a:rPr>
              <a:t>结构</a:t>
            </a:r>
          </a:p>
        </p:txBody>
      </p:sp>
      <p:pic>
        <p:nvPicPr>
          <p:cNvPr id="25" name="图片 24"/>
          <p:cNvPicPr>
            <a:picLocks noChangeAspect="1"/>
          </p:cNvPicPr>
          <p:nvPr/>
        </p:nvPicPr>
        <p:blipFill>
          <a:blip r:embed="rId5"/>
          <a:stretch>
            <a:fillRect/>
          </a:stretch>
        </p:blipFill>
        <p:spPr>
          <a:xfrm>
            <a:off x="385978" y="3071559"/>
            <a:ext cx="7666696" cy="1438341"/>
          </a:xfrm>
          <a:prstGeom prst="rect">
            <a:avLst/>
          </a:prstGeom>
        </p:spPr>
      </p:pic>
      <p:sp>
        <p:nvSpPr>
          <p:cNvPr id="26" name="文本框 25"/>
          <p:cNvSpPr txBox="1"/>
          <p:nvPr/>
        </p:nvSpPr>
        <p:spPr>
          <a:xfrm>
            <a:off x="456624" y="1297375"/>
            <a:ext cx="4577080" cy="461665"/>
          </a:xfrm>
          <a:prstGeom prst="rect">
            <a:avLst/>
          </a:prstGeom>
          <a:noFill/>
        </p:spPr>
        <p:txBody>
          <a:bodyPr wrap="square">
            <a:spAutoFit/>
          </a:bodyPr>
          <a:lstStyle/>
          <a:p>
            <a:r>
              <a:rPr lang="en-US" altLang="zh-CN" sz="2400" b="1" dirty="0">
                <a:solidFill>
                  <a:srgbClr val="002060"/>
                </a:solidFill>
                <a:latin typeface="黑体" panose="02010609060101010101" pitchFamily="49" charset="-122"/>
                <a:ea typeface="黑体" panose="02010609060101010101" pitchFamily="49" charset="-122"/>
              </a:rPr>
              <a:t>2</a:t>
            </a:r>
            <a:r>
              <a:rPr lang="en-US" altLang="zh-CN" sz="2200" b="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latin typeface="黑体" panose="02010609060101010101" pitchFamily="49" charset="-122"/>
                <a:ea typeface="黑体" panose="02010609060101010101" pitchFamily="49" charset="-122"/>
              </a:rPr>
              <a:t>模型训练</a:t>
            </a:r>
            <a:endParaRPr lang="zh-CN" altLang="en-US" sz="2200" b="1" i="0" dirty="0">
              <a:solidFill>
                <a:srgbClr val="002060"/>
              </a:solidFill>
              <a:effectLst/>
              <a:latin typeface="黑体" panose="02010609060101010101" pitchFamily="49" charset="-122"/>
              <a:ea typeface="黑体" panose="02010609060101010101" pitchFamily="49" charset="-122"/>
            </a:endParaRPr>
          </a:p>
        </p:txBody>
      </p:sp>
      <p:sp>
        <p:nvSpPr>
          <p:cNvPr id="28" name="文本框 27"/>
          <p:cNvSpPr txBox="1"/>
          <p:nvPr/>
        </p:nvSpPr>
        <p:spPr>
          <a:xfrm>
            <a:off x="456624" y="4509900"/>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训练模型</a:t>
            </a:r>
          </a:p>
        </p:txBody>
      </p:sp>
      <p:pic>
        <p:nvPicPr>
          <p:cNvPr id="29" name="图片 28"/>
          <p:cNvPicPr>
            <a:picLocks noChangeAspect="1"/>
          </p:cNvPicPr>
          <p:nvPr/>
        </p:nvPicPr>
        <p:blipFill rotWithShape="1">
          <a:blip r:embed="rId6"/>
          <a:srcRect t="4465"/>
          <a:stretch>
            <a:fillRect/>
          </a:stretch>
        </p:blipFill>
        <p:spPr>
          <a:xfrm>
            <a:off x="379956" y="4924752"/>
            <a:ext cx="7672718" cy="1838141"/>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44</a:t>
            </a:fld>
            <a:endParaRPr lang="zh-CN" altLang="en-US" dirty="0"/>
          </a:p>
        </p:txBody>
      </p:sp>
    </p:spTree>
    <p:extLst>
      <p:ext uri="{BB962C8B-B14F-4D97-AF65-F5344CB8AC3E}">
        <p14:creationId xmlns:p14="http://schemas.microsoft.com/office/powerpoint/2010/main" val="396200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1069" y="6506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31069"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3">
            <a:biLevel thresh="25000"/>
          </a:blip>
          <a:stretch>
            <a:fillRect/>
          </a:stretch>
        </p:blipFill>
        <p:spPr>
          <a:xfrm>
            <a:off x="6890705" y="-241627"/>
            <a:ext cx="2253091" cy="1144496"/>
          </a:xfrm>
          <a:prstGeom prst="rect">
            <a:avLst/>
          </a:prstGeom>
        </p:spPr>
      </p:pic>
      <p:sp>
        <p:nvSpPr>
          <p:cNvPr id="21" name="文本框 20"/>
          <p:cNvSpPr txBox="1"/>
          <p:nvPr/>
        </p:nvSpPr>
        <p:spPr>
          <a:xfrm>
            <a:off x="172144" y="759054"/>
            <a:ext cx="4577080" cy="461665"/>
          </a:xfrm>
          <a:prstGeom prst="rect">
            <a:avLst/>
          </a:prstGeom>
          <a:noFill/>
        </p:spPr>
        <p:txBody>
          <a:bodyPr wrap="square">
            <a:spAutoFit/>
          </a:bodyPr>
          <a:lstStyle/>
          <a:p>
            <a:r>
              <a:rPr lang="en-US" altLang="zh-CN" sz="2400" b="1" dirty="0">
                <a:solidFill>
                  <a:srgbClr val="002060"/>
                </a:solidFill>
                <a:latin typeface="黑体" panose="02010609060101010101" pitchFamily="49" charset="-122"/>
                <a:ea typeface="黑体" panose="02010609060101010101" pitchFamily="49" charset="-122"/>
              </a:rPr>
              <a:t>2. </a:t>
            </a:r>
            <a:r>
              <a:rPr lang="zh-CN" altLang="en-US" sz="2400" b="1" dirty="0">
                <a:solidFill>
                  <a:srgbClr val="002060"/>
                </a:solidFill>
                <a:latin typeface="黑体" panose="02010609060101010101" pitchFamily="49" charset="-122"/>
                <a:ea typeface="黑体" panose="02010609060101010101" pitchFamily="49" charset="-122"/>
              </a:rPr>
              <a:t>训练</a:t>
            </a:r>
            <a:r>
              <a:rPr lang="en-US" altLang="zh-CN" sz="2400" b="1" i="0" dirty="0" err="1">
                <a:solidFill>
                  <a:srgbClr val="002060"/>
                </a:solidFill>
                <a:effectLst/>
                <a:latin typeface="黑体" panose="02010609060101010101" pitchFamily="49" charset="-122"/>
                <a:ea typeface="黑体" panose="02010609060101010101" pitchFamily="49" charset="-122"/>
              </a:rPr>
              <a:t>eDMD</a:t>
            </a:r>
            <a:r>
              <a:rPr lang="en-US" altLang="zh-CN" sz="2400" b="1" i="0" dirty="0">
                <a:solidFill>
                  <a:srgbClr val="002060"/>
                </a:solidFill>
                <a:effectLst/>
                <a:latin typeface="黑体" panose="02010609060101010101" pitchFamily="49" charset="-122"/>
                <a:ea typeface="黑体" panose="02010609060101010101" pitchFamily="49" charset="-122"/>
              </a:rPr>
              <a:t>-informed</a:t>
            </a:r>
            <a:r>
              <a:rPr lang="zh-CN" altLang="en-US" sz="2400" b="1" dirty="0">
                <a:solidFill>
                  <a:srgbClr val="002060"/>
                </a:solidFill>
                <a:latin typeface="黑体" panose="02010609060101010101" pitchFamily="49" charset="-122"/>
                <a:ea typeface="黑体" panose="02010609060101010101" pitchFamily="49" charset="-122"/>
              </a:rPr>
              <a:t>自编码器</a:t>
            </a:r>
          </a:p>
        </p:txBody>
      </p:sp>
      <p:sp>
        <p:nvSpPr>
          <p:cNvPr id="23" name="文本框 22"/>
          <p:cNvSpPr txBox="1"/>
          <p:nvPr/>
        </p:nvSpPr>
        <p:spPr>
          <a:xfrm>
            <a:off x="172144" y="1221386"/>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根据对比结果，选择网络结构</a:t>
            </a:r>
          </a:p>
        </p:txBody>
      </p:sp>
      <p:sp>
        <p:nvSpPr>
          <p:cNvPr id="25" name="文本框 24"/>
          <p:cNvSpPr txBox="1"/>
          <p:nvPr/>
        </p:nvSpPr>
        <p:spPr>
          <a:xfrm>
            <a:off x="172144" y="1683718"/>
            <a:ext cx="457708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训练网络</a:t>
            </a:r>
          </a:p>
        </p:txBody>
      </p:sp>
      <p:sp>
        <p:nvSpPr>
          <p:cNvPr id="28" name="文本框 27"/>
          <p:cNvSpPr txBox="1"/>
          <p:nvPr/>
        </p:nvSpPr>
        <p:spPr>
          <a:xfrm>
            <a:off x="172144" y="2146050"/>
            <a:ext cx="2560896"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可视化</a:t>
            </a:r>
          </a:p>
        </p:txBody>
      </p:sp>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45</a:t>
            </a:fld>
            <a:endParaRPr lang="zh-CN" altLang="en-US" dirty="0"/>
          </a:p>
        </p:txBody>
      </p:sp>
      <p:grpSp>
        <p:nvGrpSpPr>
          <p:cNvPr id="15" name="组合 14">
            <a:extLst>
              <a:ext uri="{FF2B5EF4-FFF2-40B4-BE49-F238E27FC236}">
                <a16:creationId xmlns:a16="http://schemas.microsoft.com/office/drawing/2014/main" id="{D2C9DD8B-7171-43FF-95A7-CA0EDC83BD9A}"/>
              </a:ext>
            </a:extLst>
          </p:cNvPr>
          <p:cNvGrpSpPr/>
          <p:nvPr/>
        </p:nvGrpSpPr>
        <p:grpSpPr>
          <a:xfrm>
            <a:off x="77918" y="2546160"/>
            <a:ext cx="4824520" cy="3831027"/>
            <a:chOff x="2411244" y="2908308"/>
            <a:chExt cx="4824520" cy="3831027"/>
          </a:xfrm>
        </p:grpSpPr>
        <p:pic>
          <p:nvPicPr>
            <p:cNvPr id="14" name="图片 13">
              <a:extLst>
                <a:ext uri="{FF2B5EF4-FFF2-40B4-BE49-F238E27FC236}">
                  <a16:creationId xmlns:a16="http://schemas.microsoft.com/office/drawing/2014/main" id="{DC1A950A-75BC-4725-B55B-E9DFECDF13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750"/>
            <a:stretch/>
          </p:blipFill>
          <p:spPr>
            <a:xfrm>
              <a:off x="2411244" y="2908308"/>
              <a:ext cx="4824000" cy="3482332"/>
            </a:xfrm>
            <a:prstGeom prst="rect">
              <a:avLst/>
            </a:prstGeom>
          </p:spPr>
        </p:pic>
        <p:pic>
          <p:nvPicPr>
            <p:cNvPr id="20" name="图片 19">
              <a:extLst>
                <a:ext uri="{FF2B5EF4-FFF2-40B4-BE49-F238E27FC236}">
                  <a16:creationId xmlns:a16="http://schemas.microsoft.com/office/drawing/2014/main" id="{F07AC2A5-DEAB-4DB6-B2D5-D12BE31C63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1241"/>
            <a:stretch/>
          </p:blipFill>
          <p:spPr>
            <a:xfrm>
              <a:off x="2411413" y="6390640"/>
              <a:ext cx="4824351" cy="348695"/>
            </a:xfrm>
            <a:prstGeom prst="rect">
              <a:avLst/>
            </a:prstGeom>
          </p:spPr>
        </p:pic>
      </p:grpSp>
      <p:pic>
        <p:nvPicPr>
          <p:cNvPr id="26" name="图片 25"/>
          <p:cNvPicPr>
            <a:picLocks noChangeAspect="1"/>
          </p:cNvPicPr>
          <p:nvPr/>
        </p:nvPicPr>
        <p:blipFill rotWithShape="1">
          <a:blip r:embed="rId6"/>
          <a:srcRect l="9097" r="37041"/>
          <a:stretch>
            <a:fillRect/>
          </a:stretch>
        </p:blipFill>
        <p:spPr>
          <a:xfrm>
            <a:off x="4572000" y="802317"/>
            <a:ext cx="4524562" cy="2019005"/>
          </a:xfrm>
          <a:prstGeom prst="rect">
            <a:avLst/>
          </a:prstGeom>
        </p:spPr>
      </p:pic>
      <p:pic>
        <p:nvPicPr>
          <p:cNvPr id="16" name="图片 15">
            <a:extLst>
              <a:ext uri="{FF2B5EF4-FFF2-40B4-BE49-F238E27FC236}">
                <a16:creationId xmlns:a16="http://schemas.microsoft.com/office/drawing/2014/main" id="{D914BD15-9A59-45C6-AF5B-55BFAF31C045}"/>
              </a:ext>
            </a:extLst>
          </p:cNvPr>
          <p:cNvPicPr>
            <a:picLocks noChangeAspect="1"/>
          </p:cNvPicPr>
          <p:nvPr/>
        </p:nvPicPr>
        <p:blipFill>
          <a:blip r:embed="rId7"/>
          <a:stretch>
            <a:fillRect/>
          </a:stretch>
        </p:blipFill>
        <p:spPr>
          <a:xfrm>
            <a:off x="4572000" y="5580966"/>
            <a:ext cx="4524562" cy="381509"/>
          </a:xfrm>
          <a:prstGeom prst="rect">
            <a:avLst/>
          </a:prstGeom>
        </p:spPr>
      </p:pic>
      <p:sp>
        <p:nvSpPr>
          <p:cNvPr id="17" name="文本框 16">
            <a:extLst>
              <a:ext uri="{FF2B5EF4-FFF2-40B4-BE49-F238E27FC236}">
                <a16:creationId xmlns:a16="http://schemas.microsoft.com/office/drawing/2014/main" id="{34F0DFAB-D003-4E81-B8CA-45611866A643}"/>
              </a:ext>
            </a:extLst>
          </p:cNvPr>
          <p:cNvSpPr txBox="1"/>
          <p:nvPr/>
        </p:nvSpPr>
        <p:spPr>
          <a:xfrm>
            <a:off x="5239161" y="5119301"/>
            <a:ext cx="319024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保存编码器和解码器</a:t>
            </a:r>
          </a:p>
        </p:txBody>
      </p:sp>
    </p:spTree>
    <p:extLst>
      <p:ext uri="{BB962C8B-B14F-4D97-AF65-F5344CB8AC3E}">
        <p14:creationId xmlns:p14="http://schemas.microsoft.com/office/powerpoint/2010/main" val="1470648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1069" y="6506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31069"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2">
            <a:biLevel thresh="25000"/>
          </a:blip>
          <a:stretch>
            <a:fillRect/>
          </a:stretch>
        </p:blipFill>
        <p:spPr>
          <a:xfrm>
            <a:off x="6890705" y="-241627"/>
            <a:ext cx="2253091" cy="1144496"/>
          </a:xfrm>
          <a:prstGeom prst="rect">
            <a:avLst/>
          </a:prstGeom>
        </p:spPr>
      </p:pic>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46</a:t>
            </a:fld>
            <a:endParaRPr lang="zh-CN" altLang="en-US" dirty="0"/>
          </a:p>
        </p:txBody>
      </p:sp>
      <p:pic>
        <p:nvPicPr>
          <p:cNvPr id="2" name="图片 1">
            <a:extLst>
              <a:ext uri="{FF2B5EF4-FFF2-40B4-BE49-F238E27FC236}">
                <a16:creationId xmlns:a16="http://schemas.microsoft.com/office/drawing/2014/main" id="{C95F40C8-6249-463B-B7F5-6084013A6ABB}"/>
              </a:ext>
            </a:extLst>
          </p:cNvPr>
          <p:cNvPicPr>
            <a:picLocks noChangeAspect="1"/>
          </p:cNvPicPr>
          <p:nvPr/>
        </p:nvPicPr>
        <p:blipFill rotWithShape="1">
          <a:blip r:embed="rId3"/>
          <a:srcRect l="4280" t="20276"/>
          <a:stretch/>
        </p:blipFill>
        <p:spPr>
          <a:xfrm>
            <a:off x="2858453" y="1039407"/>
            <a:ext cx="6038611" cy="2844217"/>
          </a:xfrm>
          <a:prstGeom prst="rect">
            <a:avLst/>
          </a:prstGeom>
        </p:spPr>
      </p:pic>
      <p:sp>
        <p:nvSpPr>
          <p:cNvPr id="8" name="文本框 7">
            <a:extLst>
              <a:ext uri="{FF2B5EF4-FFF2-40B4-BE49-F238E27FC236}">
                <a16:creationId xmlns:a16="http://schemas.microsoft.com/office/drawing/2014/main" id="{95BD789E-D7B7-4A02-AAB5-7CC3A0E99C3E}"/>
              </a:ext>
            </a:extLst>
          </p:cNvPr>
          <p:cNvSpPr txBox="1"/>
          <p:nvPr/>
        </p:nvSpPr>
        <p:spPr>
          <a:xfrm>
            <a:off x="246936" y="2230682"/>
            <a:ext cx="2482439"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生成特征并保存</a:t>
            </a:r>
          </a:p>
        </p:txBody>
      </p:sp>
      <p:pic>
        <p:nvPicPr>
          <p:cNvPr id="3" name="图片 2">
            <a:extLst>
              <a:ext uri="{FF2B5EF4-FFF2-40B4-BE49-F238E27FC236}">
                <a16:creationId xmlns:a16="http://schemas.microsoft.com/office/drawing/2014/main" id="{1A81CA1F-E6A1-4D6B-8980-2C40164A2D05}"/>
              </a:ext>
            </a:extLst>
          </p:cNvPr>
          <p:cNvPicPr>
            <a:picLocks noChangeAspect="1"/>
          </p:cNvPicPr>
          <p:nvPr/>
        </p:nvPicPr>
        <p:blipFill>
          <a:blip r:embed="rId4"/>
          <a:stretch>
            <a:fillRect/>
          </a:stretch>
        </p:blipFill>
        <p:spPr>
          <a:xfrm>
            <a:off x="3355319" y="4163797"/>
            <a:ext cx="5044877" cy="2194750"/>
          </a:xfrm>
          <a:prstGeom prst="rect">
            <a:avLst/>
          </a:prstGeom>
        </p:spPr>
      </p:pic>
      <p:sp>
        <p:nvSpPr>
          <p:cNvPr id="10" name="文本框 9">
            <a:extLst>
              <a:ext uri="{FF2B5EF4-FFF2-40B4-BE49-F238E27FC236}">
                <a16:creationId xmlns:a16="http://schemas.microsoft.com/office/drawing/2014/main" id="{E435078C-0592-4451-A9B1-DE8ED21B520C}"/>
              </a:ext>
            </a:extLst>
          </p:cNvPr>
          <p:cNvSpPr txBox="1"/>
          <p:nvPr/>
        </p:nvSpPr>
        <p:spPr>
          <a:xfrm>
            <a:off x="246936" y="4845673"/>
            <a:ext cx="2482439" cy="830997"/>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线性回归得到传递矩阵</a:t>
            </a:r>
          </a:p>
        </p:txBody>
      </p:sp>
    </p:spTree>
    <p:extLst>
      <p:ext uri="{BB962C8B-B14F-4D97-AF65-F5344CB8AC3E}">
        <p14:creationId xmlns:p14="http://schemas.microsoft.com/office/powerpoint/2010/main" val="8889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1069" y="6506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31069"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2">
            <a:biLevel thresh="25000"/>
          </a:blip>
          <a:stretch>
            <a:fillRect/>
          </a:stretch>
        </p:blipFill>
        <p:spPr>
          <a:xfrm>
            <a:off x="6890705" y="-241627"/>
            <a:ext cx="2253091" cy="1144496"/>
          </a:xfrm>
          <a:prstGeom prst="rect">
            <a:avLst/>
          </a:prstGeom>
        </p:spPr>
      </p:pic>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47</a:t>
            </a:fld>
            <a:endParaRPr lang="zh-CN" altLang="en-US" dirty="0"/>
          </a:p>
        </p:txBody>
      </p:sp>
      <p:pic>
        <p:nvPicPr>
          <p:cNvPr id="3" name="图片 2">
            <a:extLst>
              <a:ext uri="{FF2B5EF4-FFF2-40B4-BE49-F238E27FC236}">
                <a16:creationId xmlns:a16="http://schemas.microsoft.com/office/drawing/2014/main" id="{D967D82D-D592-4251-8747-3EC06F2FDB88}"/>
              </a:ext>
            </a:extLst>
          </p:cNvPr>
          <p:cNvPicPr>
            <a:picLocks noChangeAspect="1"/>
          </p:cNvPicPr>
          <p:nvPr/>
        </p:nvPicPr>
        <p:blipFill>
          <a:blip r:embed="rId3"/>
          <a:stretch>
            <a:fillRect/>
          </a:stretch>
        </p:blipFill>
        <p:spPr>
          <a:xfrm>
            <a:off x="4753651" y="844384"/>
            <a:ext cx="3073497" cy="1768313"/>
          </a:xfrm>
          <a:prstGeom prst="rect">
            <a:avLst/>
          </a:prstGeom>
        </p:spPr>
      </p:pic>
      <p:sp>
        <p:nvSpPr>
          <p:cNvPr id="9" name="文本框 8">
            <a:extLst>
              <a:ext uri="{FF2B5EF4-FFF2-40B4-BE49-F238E27FC236}">
                <a16:creationId xmlns:a16="http://schemas.microsoft.com/office/drawing/2014/main" id="{C6199789-8306-4B6D-B78C-B11837011CFD}"/>
              </a:ext>
            </a:extLst>
          </p:cNvPr>
          <p:cNvSpPr txBox="1"/>
          <p:nvPr/>
        </p:nvSpPr>
        <p:spPr>
          <a:xfrm>
            <a:off x="419656" y="1497709"/>
            <a:ext cx="3237944"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特征值判据检查稳定性</a:t>
            </a:r>
          </a:p>
        </p:txBody>
      </p:sp>
      <p:grpSp>
        <p:nvGrpSpPr>
          <p:cNvPr id="8" name="组合 7">
            <a:extLst>
              <a:ext uri="{FF2B5EF4-FFF2-40B4-BE49-F238E27FC236}">
                <a16:creationId xmlns:a16="http://schemas.microsoft.com/office/drawing/2014/main" id="{FF82BC9E-1FE4-42C0-8179-AF987D4757B1}"/>
              </a:ext>
            </a:extLst>
          </p:cNvPr>
          <p:cNvGrpSpPr/>
          <p:nvPr/>
        </p:nvGrpSpPr>
        <p:grpSpPr>
          <a:xfrm>
            <a:off x="3787013" y="2913826"/>
            <a:ext cx="5006774" cy="3337850"/>
            <a:chOff x="3830320" y="2913509"/>
            <a:chExt cx="5006774" cy="3337850"/>
          </a:xfrm>
        </p:grpSpPr>
        <p:pic>
          <p:nvPicPr>
            <p:cNvPr id="6" name="图片 5">
              <a:extLst>
                <a:ext uri="{FF2B5EF4-FFF2-40B4-BE49-F238E27FC236}">
                  <a16:creationId xmlns:a16="http://schemas.microsoft.com/office/drawing/2014/main" id="{D8853234-82EE-4134-A9C2-CA7A839087AC}"/>
                </a:ext>
              </a:extLst>
            </p:cNvPr>
            <p:cNvPicPr>
              <a:picLocks noChangeAspect="1"/>
            </p:cNvPicPr>
            <p:nvPr/>
          </p:nvPicPr>
          <p:blipFill>
            <a:blip r:embed="rId4"/>
            <a:stretch>
              <a:fillRect/>
            </a:stretch>
          </p:blipFill>
          <p:spPr>
            <a:xfrm>
              <a:off x="3830320" y="2913509"/>
              <a:ext cx="4176122" cy="1691787"/>
            </a:xfrm>
            <a:prstGeom prst="rect">
              <a:avLst/>
            </a:prstGeom>
          </p:spPr>
        </p:pic>
        <p:pic>
          <p:nvPicPr>
            <p:cNvPr id="7" name="图片 6">
              <a:extLst>
                <a:ext uri="{FF2B5EF4-FFF2-40B4-BE49-F238E27FC236}">
                  <a16:creationId xmlns:a16="http://schemas.microsoft.com/office/drawing/2014/main" id="{B27E8503-FBE9-44A4-A0EB-F604B7CC825A}"/>
                </a:ext>
              </a:extLst>
            </p:cNvPr>
            <p:cNvPicPr>
              <a:picLocks noChangeAspect="1"/>
            </p:cNvPicPr>
            <p:nvPr/>
          </p:nvPicPr>
          <p:blipFill>
            <a:blip r:embed="rId5"/>
            <a:stretch>
              <a:fillRect/>
            </a:stretch>
          </p:blipFill>
          <p:spPr>
            <a:xfrm>
              <a:off x="3830320" y="4605296"/>
              <a:ext cx="5006774" cy="1646063"/>
            </a:xfrm>
            <a:prstGeom prst="rect">
              <a:avLst/>
            </a:prstGeom>
          </p:spPr>
        </p:pic>
      </p:grpSp>
      <p:sp>
        <p:nvSpPr>
          <p:cNvPr id="14" name="文本框 13">
            <a:extLst>
              <a:ext uri="{FF2B5EF4-FFF2-40B4-BE49-F238E27FC236}">
                <a16:creationId xmlns:a16="http://schemas.microsoft.com/office/drawing/2014/main" id="{DB6976C9-1871-44F3-9AC7-0CE4C490FFB4}"/>
              </a:ext>
            </a:extLst>
          </p:cNvPr>
          <p:cNvSpPr txBox="1"/>
          <p:nvPr/>
        </p:nvSpPr>
        <p:spPr>
          <a:xfrm>
            <a:off x="419656" y="4374780"/>
            <a:ext cx="3237944"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多步预测查看模型效果</a:t>
            </a:r>
          </a:p>
        </p:txBody>
      </p:sp>
    </p:spTree>
    <p:extLst>
      <p:ext uri="{BB962C8B-B14F-4D97-AF65-F5344CB8AC3E}">
        <p14:creationId xmlns:p14="http://schemas.microsoft.com/office/powerpoint/2010/main" val="138870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77BEC4-039E-4095-80C6-79AAE38D94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08953"/>
            <a:ext cx="9144000" cy="2281974"/>
          </a:xfrm>
          <a:prstGeom prst="rect">
            <a:avLst/>
          </a:prstGeom>
        </p:spPr>
      </p:pic>
      <p:sp>
        <p:nvSpPr>
          <p:cNvPr id="5" name="矩形 4"/>
          <p:cNvSpPr/>
          <p:nvPr/>
        </p:nvSpPr>
        <p:spPr>
          <a:xfrm>
            <a:off x="4445"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1069" y="6506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3</a:t>
            </a:r>
          </a:p>
        </p:txBody>
      </p:sp>
      <p:sp>
        <p:nvSpPr>
          <p:cNvPr id="12" name="矩形 11"/>
          <p:cNvSpPr/>
          <p:nvPr/>
        </p:nvSpPr>
        <p:spPr>
          <a:xfrm>
            <a:off x="731069" y="103417"/>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研究内容</a:t>
            </a:r>
          </a:p>
        </p:txBody>
      </p:sp>
      <p:pic>
        <p:nvPicPr>
          <p:cNvPr id="13" name="图片 12" descr="无背景logo橙黄"/>
          <p:cNvPicPr>
            <a:picLocks noChangeAspect="1"/>
          </p:cNvPicPr>
          <p:nvPr/>
        </p:nvPicPr>
        <p:blipFill>
          <a:blip r:embed="rId3">
            <a:biLevel thresh="25000"/>
          </a:blip>
          <a:stretch>
            <a:fillRect/>
          </a:stretch>
        </p:blipFill>
        <p:spPr>
          <a:xfrm>
            <a:off x="6890705" y="-241627"/>
            <a:ext cx="2253091" cy="1144496"/>
          </a:xfrm>
          <a:prstGeom prst="rect">
            <a:avLst/>
          </a:prstGeom>
        </p:spPr>
      </p:pic>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48</a:t>
            </a:fld>
            <a:endParaRPr lang="zh-CN" altLang="en-US" dirty="0"/>
          </a:p>
        </p:txBody>
      </p:sp>
      <p:pic>
        <p:nvPicPr>
          <p:cNvPr id="8" name="图片 7">
            <a:extLst>
              <a:ext uri="{FF2B5EF4-FFF2-40B4-BE49-F238E27FC236}">
                <a16:creationId xmlns:a16="http://schemas.microsoft.com/office/drawing/2014/main" id="{07EB9CD0-C4F3-49EB-80E9-0983A0C7F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405" y="1559469"/>
            <a:ext cx="2684934" cy="2736000"/>
          </a:xfrm>
          <a:prstGeom prst="rect">
            <a:avLst/>
          </a:prstGeom>
        </p:spPr>
      </p:pic>
      <p:sp>
        <p:nvSpPr>
          <p:cNvPr id="15" name="文本框 14">
            <a:extLst>
              <a:ext uri="{FF2B5EF4-FFF2-40B4-BE49-F238E27FC236}">
                <a16:creationId xmlns:a16="http://schemas.microsoft.com/office/drawing/2014/main" id="{4BDD8612-3D33-49E6-B248-BF49498F45DF}"/>
              </a:ext>
            </a:extLst>
          </p:cNvPr>
          <p:cNvSpPr txBox="1"/>
          <p:nvPr/>
        </p:nvSpPr>
        <p:spPr>
          <a:xfrm>
            <a:off x="1317466" y="731081"/>
            <a:ext cx="650906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两层</a:t>
            </a:r>
            <a:r>
              <a:rPr lang="en-US" altLang="zh-CN" sz="3200" dirty="0">
                <a:latin typeface="微软雅黑" panose="020B0503020204020204" pitchFamily="34" charset="-122"/>
                <a:ea typeface="微软雅黑" panose="020B0503020204020204" pitchFamily="34" charset="-122"/>
              </a:rPr>
              <a:t>MLP Encoder-Decoder</a:t>
            </a:r>
            <a:r>
              <a:rPr lang="zh-CN" altLang="en-US" sz="3200" dirty="0">
                <a:latin typeface="微软雅黑" panose="020B0503020204020204" pitchFamily="34" charset="-122"/>
                <a:ea typeface="微软雅黑" panose="020B0503020204020204" pitchFamily="34" charset="-122"/>
              </a:rPr>
              <a:t>模型</a:t>
            </a:r>
          </a:p>
        </p:txBody>
      </p:sp>
      <p:grpSp>
        <p:nvGrpSpPr>
          <p:cNvPr id="20" name="组合 19">
            <a:extLst>
              <a:ext uri="{FF2B5EF4-FFF2-40B4-BE49-F238E27FC236}">
                <a16:creationId xmlns:a16="http://schemas.microsoft.com/office/drawing/2014/main" id="{D5A3ED17-F82D-4BFC-B935-E66E95471169}"/>
              </a:ext>
            </a:extLst>
          </p:cNvPr>
          <p:cNvGrpSpPr/>
          <p:nvPr/>
        </p:nvGrpSpPr>
        <p:grpSpPr>
          <a:xfrm>
            <a:off x="4485831" y="1559469"/>
            <a:ext cx="3427764" cy="2736000"/>
            <a:chOff x="2991854" y="1564084"/>
            <a:chExt cx="3427764" cy="2736000"/>
          </a:xfrm>
        </p:grpSpPr>
        <p:pic>
          <p:nvPicPr>
            <p:cNvPr id="14" name="图片 13">
              <a:extLst>
                <a:ext uri="{FF2B5EF4-FFF2-40B4-BE49-F238E27FC236}">
                  <a16:creationId xmlns:a16="http://schemas.microsoft.com/office/drawing/2014/main" id="{35E51FD6-DB3D-4A81-9996-611BD32AA6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1854" y="1564084"/>
              <a:ext cx="3427764" cy="2736000"/>
            </a:xfrm>
            <a:prstGeom prst="rect">
              <a:avLst/>
            </a:prstGeom>
          </p:spPr>
        </p:pic>
        <p:sp>
          <p:nvSpPr>
            <p:cNvPr id="19" name="文本框 18">
              <a:extLst>
                <a:ext uri="{FF2B5EF4-FFF2-40B4-BE49-F238E27FC236}">
                  <a16:creationId xmlns:a16="http://schemas.microsoft.com/office/drawing/2014/main" id="{BC6DE4F2-44ED-4F9B-B784-E14E8F3A2A0E}"/>
                </a:ext>
              </a:extLst>
            </p:cNvPr>
            <p:cNvSpPr txBox="1"/>
            <p:nvPr/>
          </p:nvSpPr>
          <p:spPr>
            <a:xfrm>
              <a:off x="4243546" y="2467193"/>
              <a:ext cx="1404000" cy="461665"/>
            </a:xfrm>
            <a:prstGeom prst="rect">
              <a:avLst/>
            </a:prstGeom>
            <a:solidFill>
              <a:schemeClr val="tx1"/>
            </a:solid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线性回归</a:t>
              </a:r>
            </a:p>
          </p:txBody>
        </p:sp>
      </p:grpSp>
    </p:spTree>
    <p:extLst>
      <p:ext uri="{BB962C8B-B14F-4D97-AF65-F5344CB8AC3E}">
        <p14:creationId xmlns:p14="http://schemas.microsoft.com/office/powerpoint/2010/main" val="110933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solidFill>
                  <a:schemeClr val="bg2">
                    <a:lumMod val="90000"/>
                  </a:schemeClr>
                </a:solidFill>
                <a:latin typeface="微软雅黑" panose="020B0503020204020204" pitchFamily="34" charset="-122"/>
                <a:ea typeface="微软雅黑" panose="020B0503020204020204" pitchFamily="34" charset="-122"/>
              </a:rPr>
              <a:t>研究背景及现状</a:t>
            </a:r>
            <a:endParaRPr lang="zh-HK" altLang="en-US" sz="2400" b="1" spc="300" dirty="0">
              <a:solidFill>
                <a:schemeClr val="bg2">
                  <a:lumMod val="90000"/>
                </a:schemeClr>
              </a:solidFill>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研究内容</a:t>
            </a: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extLst>
      <p:ext uri="{BB962C8B-B14F-4D97-AF65-F5344CB8AC3E}">
        <p14:creationId xmlns:p14="http://schemas.microsoft.com/office/powerpoint/2010/main" val="2680420261"/>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无背景logo橙黄"/>
          <p:cNvPicPr>
            <a:picLocks noChangeAspect="1"/>
          </p:cNvPicPr>
          <p:nvPr/>
        </p:nvPicPr>
        <p:blipFill>
          <a:blip r:embed="rId3">
            <a:biLevel thresh="25000"/>
          </a:blip>
          <a:stretch>
            <a:fillRect/>
          </a:stretch>
        </p:blipFill>
        <p:spPr>
          <a:xfrm>
            <a:off x="6890705" y="-184477"/>
            <a:ext cx="2253091" cy="1144496"/>
          </a:xfrm>
          <a:prstGeom prst="rect">
            <a:avLst/>
          </a:prstGeom>
        </p:spPr>
      </p:pic>
      <p:sp>
        <p:nvSpPr>
          <p:cNvPr id="14" name="文本框 13"/>
          <p:cNvSpPr txBox="1"/>
          <p:nvPr/>
        </p:nvSpPr>
        <p:spPr>
          <a:xfrm>
            <a:off x="227123" y="723132"/>
            <a:ext cx="5913904" cy="461665"/>
          </a:xfrm>
          <a:prstGeom prst="rect">
            <a:avLst/>
          </a:prstGeom>
          <a:noFill/>
        </p:spPr>
        <p:txBody>
          <a:bodyPr wrap="square">
            <a:spAutoFit/>
          </a:bodyPr>
          <a:lstStyle/>
          <a:p>
            <a:pPr marL="342900" indent="-342900" algn="l">
              <a:buFont typeface="Wingdings" panose="05000000000000000000" pitchFamily="2" charset="2"/>
              <a:buChar char="n"/>
            </a:pPr>
            <a:r>
              <a:rPr lang="zh-CN" altLang="en-US" sz="2400" i="0" dirty="0">
                <a:solidFill>
                  <a:srgbClr val="002060"/>
                </a:solidFill>
                <a:effectLst/>
                <a:latin typeface="黑体" panose="02010609060101010101" pitchFamily="49" charset="-122"/>
                <a:ea typeface="黑体" panose="02010609060101010101" pitchFamily="49" charset="-122"/>
              </a:rPr>
              <a:t>大气系统是一个典型的“混沌 ”系统</a:t>
            </a:r>
            <a:endParaRPr lang="zh-CN" altLang="en-US" sz="2400" b="0" i="0" dirty="0">
              <a:solidFill>
                <a:srgbClr val="002060"/>
              </a:solidFill>
              <a:effectLst/>
              <a:latin typeface="黑体" panose="02010609060101010101" pitchFamily="49" charset="-122"/>
              <a:ea typeface="黑体" panose="02010609060101010101" pitchFamily="49" charset="-122"/>
            </a:endParaRPr>
          </a:p>
        </p:txBody>
      </p:sp>
      <p:grpSp>
        <p:nvGrpSpPr>
          <p:cNvPr id="15" name="组合 14"/>
          <p:cNvGrpSpPr/>
          <p:nvPr/>
        </p:nvGrpSpPr>
        <p:grpSpPr>
          <a:xfrm>
            <a:off x="616108" y="5820313"/>
            <a:ext cx="7911784" cy="687441"/>
            <a:chOff x="2655354" y="5352455"/>
            <a:chExt cx="3237253" cy="687441"/>
          </a:xfrm>
        </p:grpSpPr>
        <p:sp>
          <p:nvSpPr>
            <p:cNvPr id="16" name="文本框 15"/>
            <p:cNvSpPr txBox="1"/>
            <p:nvPr/>
          </p:nvSpPr>
          <p:spPr>
            <a:xfrm>
              <a:off x="3353729" y="5465343"/>
              <a:ext cx="2520000" cy="461665"/>
            </a:xfrm>
            <a:prstGeom prst="rect">
              <a:avLst/>
            </a:prstGeom>
            <a:noFill/>
            <a:ln>
              <a:noFill/>
            </a:ln>
          </p:spPr>
          <p:txBody>
            <a:bodyPr wrap="square" rtlCol="0">
              <a:spAutoFit/>
            </a:bodyPr>
            <a:lstStyle/>
            <a:p>
              <a:pPr lvl="0" algn="ctr"/>
              <a:r>
                <a:rPr lang="zh-CN" altLang="en-US" sz="2400" b="1" dirty="0">
                  <a:solidFill>
                    <a:srgbClr val="002060"/>
                  </a:solidFill>
                  <a:latin typeface="微软雅黑" panose="020B0503020204020204" pitchFamily="34" charset="-122"/>
                  <a:ea typeface="微软雅黑" panose="020B0503020204020204" pitchFamily="34" charset="-122"/>
                </a:rPr>
                <a:t>多传感器融合</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的气象系统的</a:t>
              </a:r>
              <a:r>
                <a:rPr lang="zh-CN" altLang="en-US" sz="2400" b="1" dirty="0">
                  <a:solidFill>
                    <a:srgbClr val="002060"/>
                  </a:solidFill>
                  <a:latin typeface="微软雅黑" panose="020B0503020204020204" pitchFamily="34" charset="-122"/>
                  <a:ea typeface="微软雅黑" panose="020B0503020204020204" pitchFamily="34" charset="-122"/>
                </a:rPr>
                <a:t>特征选取与重构</a:t>
              </a:r>
            </a:p>
          </p:txBody>
        </p:sp>
        <p:sp>
          <p:nvSpPr>
            <p:cNvPr id="17" name="矩形 16"/>
            <p:cNvSpPr/>
            <p:nvPr/>
          </p:nvSpPr>
          <p:spPr>
            <a:xfrm>
              <a:off x="2655354" y="5352455"/>
              <a:ext cx="698376" cy="687440"/>
            </a:xfrm>
            <a:prstGeom prst="rect">
              <a:avLst/>
            </a:prstGeom>
            <a:solidFill>
              <a:srgbClr val="002060"/>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科学问题</a:t>
              </a:r>
              <a:r>
                <a:rPr lang="en-US" altLang="zh-CN" sz="2400" b="1" dirty="0"/>
                <a:t>1</a:t>
              </a:r>
              <a:endParaRPr lang="zh-CN" altLang="en-US" sz="2400" b="1" dirty="0"/>
            </a:p>
          </p:txBody>
        </p:sp>
        <p:sp>
          <p:nvSpPr>
            <p:cNvPr id="18" name="矩形 17"/>
            <p:cNvSpPr/>
            <p:nvPr/>
          </p:nvSpPr>
          <p:spPr>
            <a:xfrm>
              <a:off x="3353728" y="5352456"/>
              <a:ext cx="2538879" cy="68744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p:cNvSpPr txBox="1"/>
          <p:nvPr/>
        </p:nvSpPr>
        <p:spPr>
          <a:xfrm>
            <a:off x="632088" y="2023143"/>
            <a:ext cx="3046294" cy="1866858"/>
          </a:xfrm>
          <a:prstGeom prst="rect">
            <a:avLst/>
          </a:prstGeom>
          <a:noFill/>
        </p:spPr>
        <p:txBody>
          <a:bodyPr wrap="square">
            <a:spAutoFit/>
          </a:bodyPr>
          <a:lstStyle/>
          <a:p>
            <a:pPr>
              <a:lnSpc>
                <a:spcPct val="150000"/>
              </a:lnSpc>
            </a:pPr>
            <a:r>
              <a:rPr lang="zh-CN" altLang="en-US" sz="2000" b="0" i="0" dirty="0">
                <a:effectLst/>
                <a:latin typeface="黑体" panose="02010609060101010101" pitchFamily="49" charset="-122"/>
                <a:ea typeface="黑体" panose="02010609060101010101" pitchFamily="49" charset="-122"/>
              </a:rPr>
              <a:t>一个确定性非线性状态的微小变化可以对</a:t>
            </a:r>
            <a:r>
              <a:rPr lang="zh-CN" altLang="en-US" sz="2000" dirty="0">
                <a:latin typeface="黑体" panose="02010609060101010101" pitchFamily="49" charset="-122"/>
                <a:ea typeface="黑体" panose="02010609060101010101" pitchFamily="49" charset="-122"/>
              </a:rPr>
              <a:t>后来的状态产生</a:t>
            </a:r>
            <a:r>
              <a:rPr lang="zh-CN" altLang="en-US" sz="2000" b="0" i="0" dirty="0">
                <a:effectLst/>
                <a:latin typeface="黑体" panose="02010609060101010101" pitchFamily="49" charset="-122"/>
                <a:ea typeface="黑体" panose="02010609060101010101" pitchFamily="49" charset="-122"/>
              </a:rPr>
              <a:t>巨大的差</a:t>
            </a:r>
            <a:r>
              <a:rPr lang="zh-CN" altLang="en-US" sz="2000" b="0" i="0" dirty="0">
                <a:solidFill>
                  <a:schemeClr val="tx1">
                    <a:lumMod val="95000"/>
                    <a:lumOff val="5000"/>
                  </a:schemeClr>
                </a:solidFill>
                <a:effectLst/>
                <a:latin typeface="黑体" panose="02010609060101010101" pitchFamily="49" charset="-122"/>
                <a:ea typeface="黑体" panose="02010609060101010101" pitchFamily="49" charset="-122"/>
              </a:rPr>
              <a:t>异 </a:t>
            </a:r>
            <a:r>
              <a:rPr lang="en-US" altLang="zh-CN" sz="2000" b="1" i="0" dirty="0">
                <a:solidFill>
                  <a:srgbClr val="0A377B"/>
                </a:solidFill>
                <a:effectLst/>
                <a:latin typeface="黑体" panose="02010609060101010101" pitchFamily="49" charset="-122"/>
                <a:ea typeface="黑体" panose="02010609060101010101" pitchFamily="49" charset="-122"/>
              </a:rPr>
              <a:t>(</a:t>
            </a:r>
            <a:r>
              <a:rPr lang="zh-CN" altLang="en-US" sz="2000" b="1" i="0" dirty="0">
                <a:solidFill>
                  <a:srgbClr val="0A377B"/>
                </a:solidFill>
                <a:effectLst/>
                <a:latin typeface="黑体" panose="02010609060101010101" pitchFamily="49" charset="-122"/>
                <a:ea typeface="黑体" panose="02010609060101010101" pitchFamily="49" charset="-122"/>
              </a:rPr>
              <a:t>有对初始条件的敏感依赖</a:t>
            </a:r>
            <a:r>
              <a:rPr lang="en-US" altLang="zh-CN" sz="2000" b="1" i="0" dirty="0">
                <a:solidFill>
                  <a:srgbClr val="0A377B"/>
                </a:solidFill>
                <a:effectLst/>
                <a:latin typeface="黑体" panose="02010609060101010101" pitchFamily="49" charset="-122"/>
                <a:ea typeface="黑体" panose="02010609060101010101" pitchFamily="49" charset="-122"/>
              </a:rPr>
              <a:t>)</a:t>
            </a:r>
            <a:endParaRPr lang="zh-CN" altLang="en-US" sz="2000" b="1" dirty="0">
              <a:solidFill>
                <a:srgbClr val="0A377B"/>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76" b="2221"/>
          <a:stretch>
            <a:fillRect/>
          </a:stretch>
        </p:blipFill>
        <p:spPr bwMode="auto">
          <a:xfrm>
            <a:off x="4084947" y="1746827"/>
            <a:ext cx="4704830" cy="3540905"/>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664278" y="1652183"/>
            <a:ext cx="1954231" cy="430887"/>
          </a:xfrm>
          <a:prstGeom prst="rect">
            <a:avLst/>
          </a:prstGeom>
          <a:noFill/>
        </p:spPr>
        <p:txBody>
          <a:bodyPr wrap="square">
            <a:spAutoFit/>
          </a:bodyPr>
          <a:lstStyle/>
          <a:p>
            <a:pPr marL="342900" indent="-342900">
              <a:buFont typeface="Arial" panose="020B0604020202020204" pitchFamily="34" charset="0"/>
              <a:buChar char="•"/>
            </a:pPr>
            <a:r>
              <a:rPr lang="zh-CN" altLang="en-US" sz="2200" b="1" dirty="0">
                <a:solidFill>
                  <a:srgbClr val="002060"/>
                </a:solidFill>
                <a:latin typeface="黑体" panose="02010609060101010101" pitchFamily="49" charset="-122"/>
                <a:ea typeface="黑体" panose="02010609060101010101" pitchFamily="49" charset="-122"/>
              </a:rPr>
              <a:t>蝴蝶</a:t>
            </a:r>
            <a:r>
              <a:rPr lang="zh-CN" altLang="en-US" sz="2200" b="1" i="0" u="none" strike="noStrike" dirty="0">
                <a:solidFill>
                  <a:srgbClr val="002060"/>
                </a:solidFill>
                <a:effectLst/>
                <a:latin typeface="黑体" panose="02010609060101010101" pitchFamily="49" charset="-122"/>
                <a:ea typeface="黑体" panose="02010609060101010101" pitchFamily="49" charset="-122"/>
              </a:rPr>
              <a:t>效应</a:t>
            </a:r>
          </a:p>
        </p:txBody>
      </p:sp>
      <p:sp>
        <p:nvSpPr>
          <p:cNvPr id="1024" name="矩形: 圆角 1023"/>
          <p:cNvSpPr/>
          <p:nvPr/>
        </p:nvSpPr>
        <p:spPr>
          <a:xfrm>
            <a:off x="452121" y="1531559"/>
            <a:ext cx="3370941" cy="2535432"/>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10391" y="-14849"/>
            <a:ext cx="9154391" cy="661801"/>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182246" y="45488"/>
            <a:ext cx="539750" cy="539857"/>
          </a:xfrm>
          <a:prstGeom prst="ellipse">
            <a:avLst/>
          </a:prstGeom>
          <a:solidFill>
            <a:schemeClr val="bg1"/>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25" name="矩形 24"/>
          <p:cNvSpPr/>
          <p:nvPr/>
        </p:nvSpPr>
        <p:spPr>
          <a:xfrm>
            <a:off x="721996" y="88677"/>
            <a:ext cx="1979930" cy="460466"/>
          </a:xfrm>
          <a:prstGeom prst="rect">
            <a:avLst/>
          </a:prstGeom>
          <a:ln>
            <a:noFill/>
          </a:ln>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pic>
        <p:nvPicPr>
          <p:cNvPr id="27" name="图片 26" descr="无背景logo橙黄"/>
          <p:cNvPicPr>
            <a:picLocks noChangeAspect="1"/>
          </p:cNvPicPr>
          <p:nvPr/>
        </p:nvPicPr>
        <p:blipFill>
          <a:blip r:embed="rId3">
            <a:biLevel thresh="25000"/>
          </a:blip>
          <a:stretch>
            <a:fillRect/>
          </a:stretch>
        </p:blipFill>
        <p:spPr>
          <a:xfrm>
            <a:off x="6886576" y="-256832"/>
            <a:ext cx="2252980" cy="1144497"/>
          </a:xfrm>
          <a:prstGeom prst="rect">
            <a:avLst/>
          </a:prstGeom>
          <a:ln>
            <a:noFill/>
          </a:ln>
        </p:spPr>
      </p:pic>
      <p:grpSp>
        <p:nvGrpSpPr>
          <p:cNvPr id="1025" name="组合 1024"/>
          <p:cNvGrpSpPr/>
          <p:nvPr/>
        </p:nvGrpSpPr>
        <p:grpSpPr>
          <a:xfrm>
            <a:off x="452121" y="4248310"/>
            <a:ext cx="3370941" cy="1209731"/>
            <a:chOff x="452121" y="4248310"/>
            <a:chExt cx="3370941" cy="1209731"/>
          </a:xfrm>
        </p:grpSpPr>
        <p:sp>
          <p:nvSpPr>
            <p:cNvPr id="28" name="矩形: 圆角 27"/>
            <p:cNvSpPr/>
            <p:nvPr/>
          </p:nvSpPr>
          <p:spPr>
            <a:xfrm>
              <a:off x="452121" y="4248310"/>
              <a:ext cx="3370941" cy="1209731"/>
            </a:xfrm>
            <a:prstGeom prst="roundRect">
              <a:avLst/>
            </a:prstGeom>
            <a:solidFill>
              <a:schemeClr val="bg1">
                <a:lumMod val="85000"/>
                <a:alpha val="30000"/>
              </a:schemeClr>
            </a:solidFill>
            <a:ln w="19050">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857285" y="4350320"/>
              <a:ext cx="1106804" cy="1015663"/>
            </a:xfrm>
            <a:prstGeom prst="rect">
              <a:avLst/>
            </a:prstGeom>
            <a:noFill/>
          </p:spPr>
          <p:txBody>
            <a:bodyPr wrap="square">
              <a:spAutoFit/>
            </a:bodyPr>
            <a:lstStyle/>
            <a:p>
              <a:pPr marL="285750" indent="-285750">
                <a:buFont typeface="Wingdings" panose="05000000000000000000" pitchFamily="2" charset="2"/>
                <a:buChar char="p"/>
              </a:pPr>
              <a:r>
                <a:rPr lang="zh-CN" altLang="en-US" sz="2000" b="1" i="0" dirty="0">
                  <a:solidFill>
                    <a:srgbClr val="002060"/>
                  </a:solidFill>
                  <a:effectLst/>
                  <a:latin typeface="黑体" panose="02010609060101010101" pitchFamily="49" charset="-122"/>
                  <a:ea typeface="黑体" panose="02010609060101010101" pitchFamily="49" charset="-122"/>
                </a:rPr>
                <a:t>大气   </a:t>
              </a:r>
              <a:endParaRPr lang="en-US" altLang="zh-CN" sz="2000" b="1" i="0" dirty="0">
                <a:solidFill>
                  <a:srgbClr val="002060"/>
                </a:solidFill>
                <a:effectLst/>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000" b="1" i="0" dirty="0">
                  <a:solidFill>
                    <a:srgbClr val="002060"/>
                  </a:solidFill>
                  <a:effectLst/>
                  <a:latin typeface="黑体" panose="02010609060101010101" pitchFamily="49" charset="-122"/>
                  <a:ea typeface="黑体" panose="02010609060101010101" pitchFamily="49" charset="-122"/>
                </a:rPr>
                <a:t>温度</a:t>
              </a:r>
              <a:endParaRPr lang="en-US" altLang="zh-CN" sz="2000" b="1" i="0" dirty="0">
                <a:solidFill>
                  <a:srgbClr val="002060"/>
                </a:solidFill>
                <a:effectLst/>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000" b="1" dirty="0">
                  <a:solidFill>
                    <a:srgbClr val="002060"/>
                  </a:solidFill>
                  <a:latin typeface="黑体" panose="02010609060101010101" pitchFamily="49" charset="-122"/>
                  <a:ea typeface="黑体" panose="02010609060101010101" pitchFamily="49" charset="-122"/>
                </a:rPr>
                <a:t>风速</a:t>
              </a:r>
              <a:endParaRPr lang="en-US" altLang="zh-CN" sz="2000" b="1" i="0" dirty="0">
                <a:solidFill>
                  <a:srgbClr val="002060"/>
                </a:solidFill>
                <a:effectLst/>
                <a:latin typeface="黑体" panose="02010609060101010101" pitchFamily="49" charset="-122"/>
                <a:ea typeface="黑体" panose="02010609060101010101" pitchFamily="49" charset="-122"/>
              </a:endParaRPr>
            </a:p>
          </p:txBody>
        </p:sp>
        <p:sp>
          <p:nvSpPr>
            <p:cNvPr id="31" name="文本框 30"/>
            <p:cNvSpPr txBox="1"/>
            <p:nvPr/>
          </p:nvSpPr>
          <p:spPr>
            <a:xfrm>
              <a:off x="2217810" y="4353165"/>
              <a:ext cx="1458602" cy="1015663"/>
            </a:xfrm>
            <a:prstGeom prst="rect">
              <a:avLst/>
            </a:prstGeom>
            <a:noFill/>
          </p:spPr>
          <p:txBody>
            <a:bodyPr wrap="square">
              <a:spAutoFit/>
            </a:bodyPr>
            <a:lstStyle/>
            <a:p>
              <a:pPr marL="285750" indent="-285750">
                <a:buFont typeface="Wingdings" panose="05000000000000000000" pitchFamily="2" charset="2"/>
                <a:buChar char="p"/>
              </a:pPr>
              <a:r>
                <a:rPr lang="zh-CN" altLang="en-US" sz="2000" b="1" i="0" dirty="0">
                  <a:solidFill>
                    <a:srgbClr val="002060"/>
                  </a:solidFill>
                  <a:effectLst/>
                  <a:latin typeface="黑体" panose="02010609060101010101" pitchFamily="49" charset="-122"/>
                  <a:ea typeface="黑体" panose="02010609060101010101" pitchFamily="49" charset="-122"/>
                </a:rPr>
                <a:t>湿度</a:t>
              </a:r>
              <a:endParaRPr lang="en-US" altLang="zh-CN" sz="2000" b="1" i="0" dirty="0">
                <a:solidFill>
                  <a:srgbClr val="002060"/>
                </a:solidFill>
                <a:effectLst/>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000" b="1" i="0" dirty="0">
                  <a:solidFill>
                    <a:srgbClr val="002060"/>
                  </a:solidFill>
                  <a:effectLst/>
                  <a:latin typeface="黑体" panose="02010609060101010101" pitchFamily="49" charset="-122"/>
                  <a:ea typeface="黑体" panose="02010609060101010101" pitchFamily="49" charset="-122"/>
                </a:rPr>
                <a:t>气压</a:t>
              </a:r>
              <a:endParaRPr lang="en-US" altLang="zh-CN" sz="2000" b="1" i="0" dirty="0">
                <a:solidFill>
                  <a:srgbClr val="002060"/>
                </a:solidFill>
                <a:effectLst/>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en-US" altLang="zh-CN" sz="2000" b="1" i="0" dirty="0">
                  <a:solidFill>
                    <a:srgbClr val="002060"/>
                  </a:solidFill>
                  <a:effectLst/>
                  <a:latin typeface="黑体" panose="02010609060101010101" pitchFamily="49" charset="-122"/>
                  <a:ea typeface="黑体" panose="02010609060101010101" pitchFamily="49" charset="-122"/>
                </a:rPr>
                <a:t>...</a:t>
              </a:r>
              <a:endParaRPr lang="zh-CN" altLang="en-US" sz="2000" dirty="0">
                <a:solidFill>
                  <a:srgbClr val="666666"/>
                </a:solidFill>
                <a:latin typeface="黑体" panose="02010609060101010101" pitchFamily="49" charset="-122"/>
                <a:ea typeface="黑体" panose="02010609060101010101" pitchFamily="49" charset="-122"/>
              </a:endParaRPr>
            </a:p>
          </p:txBody>
        </p:sp>
      </p:grpSp>
      <p:sp>
        <p:nvSpPr>
          <p:cNvPr id="19" name="矩形 18"/>
          <p:cNvSpPr/>
          <p:nvPr/>
        </p:nvSpPr>
        <p:spPr>
          <a:xfrm>
            <a:off x="1379312" y="3003754"/>
            <a:ext cx="6385375" cy="1398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鲜有工作的特征选取存在具体物理意义且传感器数目极多，数据庞大</a:t>
            </a:r>
          </a:p>
        </p:txBody>
      </p:sp>
      <p:sp>
        <p:nvSpPr>
          <p:cNvPr id="1030"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52687"/>
          <a:stretch>
            <a:fillRect/>
          </a:stretch>
        </p:blipFill>
        <p:spPr>
          <a:xfrm>
            <a:off x="72645" y="2007211"/>
            <a:ext cx="4047410" cy="4361168"/>
          </a:xfrm>
          <a:prstGeom prst="rect">
            <a:avLst/>
          </a:prstGeom>
        </p:spPr>
      </p:pic>
      <p:sp>
        <p:nvSpPr>
          <p:cNvPr id="4" name="矩形 3"/>
          <p:cNvSpPr/>
          <p:nvPr/>
        </p:nvSpPr>
        <p:spPr>
          <a:xfrm>
            <a:off x="4445" y="254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1069" y="6316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11" name="矩形 10"/>
          <p:cNvSpPr/>
          <p:nvPr/>
        </p:nvSpPr>
        <p:spPr>
          <a:xfrm>
            <a:off x="731069" y="105957"/>
            <a:ext cx="1980029"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p:txBody>
      </p:sp>
      <p:sp>
        <p:nvSpPr>
          <p:cNvPr id="12" name="文本框 11"/>
          <p:cNvSpPr txBox="1"/>
          <p:nvPr/>
        </p:nvSpPr>
        <p:spPr>
          <a:xfrm>
            <a:off x="72645" y="885402"/>
            <a:ext cx="3409863" cy="830997"/>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数据读取与筛选</a:t>
            </a:r>
          </a:p>
          <a:p>
            <a:pPr marL="285750" indent="-285750">
              <a:buFont typeface="Wingdings" panose="05000000000000000000" pitchFamily="2" charset="2"/>
              <a:buChar char="p"/>
            </a:pP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3" name="图片 12" descr="无背景logo橙黄"/>
          <p:cNvPicPr>
            <a:picLocks noChangeAspect="1"/>
          </p:cNvPicPr>
          <p:nvPr/>
        </p:nvPicPr>
        <p:blipFill>
          <a:blip r:embed="rId4">
            <a:biLevel thresh="25000"/>
          </a:blip>
          <a:stretch>
            <a:fillRect/>
          </a:stretch>
        </p:blipFill>
        <p:spPr>
          <a:xfrm>
            <a:off x="6895150" y="-238452"/>
            <a:ext cx="2253091" cy="1144496"/>
          </a:xfrm>
          <a:prstGeom prst="rect">
            <a:avLst/>
          </a:prstGeom>
        </p:spPr>
      </p:pic>
      <p:sp>
        <p:nvSpPr>
          <p:cNvPr id="14" name="矩形 13"/>
          <p:cNvSpPr/>
          <p:nvPr/>
        </p:nvSpPr>
        <p:spPr>
          <a:xfrm>
            <a:off x="2181968" y="1559"/>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62968" y="105956"/>
            <a:ext cx="1723549"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US" sz="2400" dirty="0">
              <a:solidFill>
                <a:schemeClr val="bg1"/>
              </a:solidFill>
            </a:endParaRPr>
          </a:p>
        </p:txBody>
      </p:sp>
      <p:sp>
        <p:nvSpPr>
          <p:cNvPr id="17" name="文本框 16"/>
          <p:cNvSpPr txBox="1"/>
          <p:nvPr/>
        </p:nvSpPr>
        <p:spPr>
          <a:xfrm>
            <a:off x="72645" y="1475450"/>
            <a:ext cx="4577254" cy="400110"/>
          </a:xfrm>
          <a:prstGeom prst="rect">
            <a:avLst/>
          </a:prstGeom>
          <a:noFill/>
        </p:spPr>
        <p:txBody>
          <a:bodyPr wrap="square">
            <a:spAutoFit/>
          </a:bodyPr>
          <a:lstStyle/>
          <a:p>
            <a:pPr marL="285750" indent="-285750">
              <a:buFont typeface="Wingdings" panose="05000000000000000000" pitchFamily="2" charset="2"/>
              <a:buChar char="p"/>
            </a:pPr>
            <a:r>
              <a:rPr lang="zh-CN" altLang="en-US" sz="2000" b="0" i="0" dirty="0">
                <a:effectLst/>
                <a:latin typeface="黑体" panose="02010609060101010101" pitchFamily="49" charset="-122"/>
                <a:ea typeface="黑体" panose="02010609060101010101" pitchFamily="49" charset="-122"/>
              </a:rPr>
              <a:t>读取</a:t>
            </a:r>
            <a:r>
              <a:rPr lang="en-US" altLang="zh-CN" sz="2000" b="0" i="0" dirty="0">
                <a:effectLst/>
                <a:latin typeface="黑体" panose="02010609060101010101" pitchFamily="49" charset="-122"/>
                <a:ea typeface="黑体" panose="02010609060101010101" pitchFamily="49" charset="-122"/>
              </a:rPr>
              <a:t>2017</a:t>
            </a:r>
            <a:r>
              <a:rPr lang="zh-CN" altLang="en-US" sz="2000" b="0" i="0" dirty="0">
                <a:effectLst/>
                <a:latin typeface="黑体" panose="02010609060101010101" pitchFamily="49" charset="-122"/>
                <a:ea typeface="黑体" panose="02010609060101010101" pitchFamily="49" charset="-122"/>
              </a:rPr>
              <a:t>、</a:t>
            </a:r>
            <a:r>
              <a:rPr lang="en-US" altLang="zh-CN" sz="2000" b="0" i="0" dirty="0">
                <a:effectLst/>
                <a:latin typeface="黑体" panose="02010609060101010101" pitchFamily="49" charset="-122"/>
                <a:ea typeface="黑体" panose="02010609060101010101" pitchFamily="49" charset="-122"/>
              </a:rPr>
              <a:t>2018</a:t>
            </a:r>
            <a:r>
              <a:rPr lang="zh-CN" altLang="en-US" sz="2000" b="0" i="0" dirty="0">
                <a:effectLst/>
                <a:latin typeface="黑体" panose="02010609060101010101" pitchFamily="49" charset="-122"/>
                <a:ea typeface="黑体" panose="02010609060101010101" pitchFamily="49" charset="-122"/>
              </a:rPr>
              <a:t>年的数据</a:t>
            </a:r>
            <a:endParaRPr lang="zh-CN" altLang="en-US" sz="2000" dirty="0">
              <a:latin typeface="黑体" panose="02010609060101010101" pitchFamily="49" charset="-122"/>
              <a:ea typeface="黑体" panose="02010609060101010101" pitchFamily="49" charset="-122"/>
            </a:endParaRPr>
          </a:p>
        </p:txBody>
      </p:sp>
      <p:sp>
        <p:nvSpPr>
          <p:cNvPr id="19" name="文本框 18"/>
          <p:cNvSpPr txBox="1"/>
          <p:nvPr/>
        </p:nvSpPr>
        <p:spPr>
          <a:xfrm>
            <a:off x="4160847" y="1479938"/>
            <a:ext cx="4577254" cy="400110"/>
          </a:xfrm>
          <a:prstGeom prst="rect">
            <a:avLst/>
          </a:prstGeom>
          <a:noFill/>
        </p:spPr>
        <p:txBody>
          <a:bodyPr wrap="square">
            <a:spAutoFit/>
          </a:bodyPr>
          <a:lstStyle/>
          <a:p>
            <a:pPr marL="285750" indent="-28575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合并各月份数据，筛选有用数据</a:t>
            </a:r>
          </a:p>
        </p:txBody>
      </p:sp>
      <p:pic>
        <p:nvPicPr>
          <p:cNvPr id="20" name="图片 19"/>
          <p:cNvPicPr>
            <a:picLocks noChangeAspect="1"/>
          </p:cNvPicPr>
          <p:nvPr/>
        </p:nvPicPr>
        <p:blipFill rotWithShape="1">
          <a:blip r:embed="rId5"/>
          <a:srcRect t="1970" r="33574"/>
          <a:stretch>
            <a:fillRect/>
          </a:stretch>
        </p:blipFill>
        <p:spPr>
          <a:xfrm>
            <a:off x="4160847" y="2007211"/>
            <a:ext cx="4910508" cy="4361168"/>
          </a:xfrm>
          <a:prstGeom prst="rect">
            <a:avLst/>
          </a:prstGeom>
        </p:spPr>
      </p:pic>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10" name="矩形 9"/>
          <p:cNvSpPr/>
          <p:nvPr/>
        </p:nvSpPr>
        <p:spPr>
          <a:xfrm>
            <a:off x="726624" y="103417"/>
            <a:ext cx="1980029"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p:txBody>
      </p:sp>
      <p:pic>
        <p:nvPicPr>
          <p:cNvPr id="11" name="图片 10" descr="无背景logo橙黄"/>
          <p:cNvPicPr>
            <a:picLocks noChangeAspect="1"/>
          </p:cNvPicPr>
          <p:nvPr/>
        </p:nvPicPr>
        <p:blipFill>
          <a:blip r:embed="rId3">
            <a:biLevel thresh="25000"/>
          </a:blip>
          <a:stretch>
            <a:fillRect/>
          </a:stretch>
        </p:blipFill>
        <p:spPr>
          <a:xfrm>
            <a:off x="6890705" y="-245437"/>
            <a:ext cx="2253091" cy="1144496"/>
          </a:xfrm>
          <a:prstGeom prst="rect">
            <a:avLst/>
          </a:prstGeom>
        </p:spPr>
      </p:pic>
      <p:sp>
        <p:nvSpPr>
          <p:cNvPr id="12" name="矩形 11"/>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58523" y="103416"/>
            <a:ext cx="1723549"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US" sz="2400" dirty="0">
              <a:solidFill>
                <a:schemeClr val="bg1"/>
              </a:solidFill>
            </a:endParaRPr>
          </a:p>
        </p:txBody>
      </p:sp>
      <p:pic>
        <p:nvPicPr>
          <p:cNvPr id="14" name="图片 13"/>
          <p:cNvPicPr>
            <a:picLocks noChangeAspect="1"/>
          </p:cNvPicPr>
          <p:nvPr/>
        </p:nvPicPr>
        <p:blipFill rotWithShape="1">
          <a:blip r:embed="rId4"/>
          <a:srcRect l="7809"/>
          <a:stretch>
            <a:fillRect/>
          </a:stretch>
        </p:blipFill>
        <p:spPr>
          <a:xfrm>
            <a:off x="578070" y="1032970"/>
            <a:ext cx="8191308" cy="4253730"/>
          </a:xfrm>
          <a:prstGeom prst="rect">
            <a:avLst/>
          </a:prstGeom>
        </p:spPr>
      </p:pic>
      <p:sp>
        <p:nvSpPr>
          <p:cNvPr id="16" name="文本框 15"/>
          <p:cNvSpPr txBox="1"/>
          <p:nvPr/>
        </p:nvSpPr>
        <p:spPr>
          <a:xfrm>
            <a:off x="186624" y="5349767"/>
            <a:ext cx="4577254" cy="400110"/>
          </a:xfrm>
          <a:prstGeom prst="rect">
            <a:avLst/>
          </a:prstGeom>
          <a:noFill/>
        </p:spPr>
        <p:txBody>
          <a:bodyPr wrap="square">
            <a:spAutoFit/>
          </a:bodyPr>
          <a:lstStyle/>
          <a:p>
            <a:pPr marL="285750" indent="-285750">
              <a:buFont typeface="Wingdings" panose="05000000000000000000" pitchFamily="2" charset="2"/>
              <a:buChar char="p"/>
            </a:pPr>
            <a:r>
              <a:rPr lang="zh-CN" altLang="en-US" sz="2000" b="0" i="0" dirty="0">
                <a:effectLst/>
                <a:latin typeface="黑体" panose="02010609060101010101" pitchFamily="49" charset="-122"/>
                <a:ea typeface="黑体" panose="02010609060101010101" pitchFamily="49" charset="-122"/>
              </a:rPr>
              <a:t>查看是否存在缺失数据</a:t>
            </a:r>
            <a:endParaRPr lang="zh-CN" altLang="en-US" sz="2000" dirty="0">
              <a:latin typeface="黑体" panose="02010609060101010101" pitchFamily="49" charset="-122"/>
              <a:ea typeface="黑体" panose="02010609060101010101" pitchFamily="49" charset="-122"/>
            </a:endParaRPr>
          </a:p>
        </p:txBody>
      </p:sp>
      <p:pic>
        <p:nvPicPr>
          <p:cNvPr id="20" name="图片 19"/>
          <p:cNvPicPr>
            <a:picLocks noChangeAspect="1"/>
          </p:cNvPicPr>
          <p:nvPr/>
        </p:nvPicPr>
        <p:blipFill>
          <a:blip r:embed="rId5"/>
          <a:stretch>
            <a:fillRect/>
          </a:stretch>
        </p:blipFill>
        <p:spPr>
          <a:xfrm>
            <a:off x="186624" y="5815468"/>
            <a:ext cx="8582753" cy="883392"/>
          </a:xfrm>
          <a:prstGeom prst="rect">
            <a:avLst/>
          </a:prstGeom>
        </p:spPr>
      </p:pic>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0653" y="2904995"/>
            <a:ext cx="4572000" cy="400110"/>
          </a:xfrm>
          <a:prstGeom prst="rect">
            <a:avLst/>
          </a:prstGeom>
          <a:noFill/>
        </p:spPr>
        <p:txBody>
          <a:bodyPr wrap="square">
            <a:spAutoFit/>
          </a:bodyPr>
          <a:lstStyle/>
          <a:p>
            <a:pPr marL="285750" indent="-285750">
              <a:buFont typeface="Wingdings" panose="05000000000000000000" pitchFamily="2" charset="2"/>
              <a:buChar char="p"/>
            </a:pPr>
            <a:r>
              <a:rPr lang="zh-CN" altLang="en-US" sz="2000" b="0" i="0" dirty="0">
                <a:effectLst/>
                <a:latin typeface="黑体" panose="02010609060101010101" pitchFamily="49" charset="-122"/>
                <a:ea typeface="黑体" panose="02010609060101010101" pitchFamily="49" charset="-122"/>
              </a:rPr>
              <a:t>插值结果补充缺失的数据</a:t>
            </a:r>
            <a:endParaRPr lang="zh-CN" altLang="en-US" sz="2000" dirty="0">
              <a:latin typeface="黑体" panose="02010609060101010101" pitchFamily="49" charset="-122"/>
              <a:ea typeface="黑体" panose="02010609060101010101" pitchFamily="49" charset="-122"/>
            </a:endParaRPr>
          </a:p>
        </p:txBody>
      </p:sp>
      <p:sp>
        <p:nvSpPr>
          <p:cNvPr id="5" name="矩形 4"/>
          <p:cNvSpPr/>
          <p:nvPr/>
        </p:nvSpPr>
        <p:spPr>
          <a:xfrm>
            <a:off x="0" y="49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6624" y="726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12" name="矩形 11"/>
          <p:cNvSpPr/>
          <p:nvPr/>
        </p:nvSpPr>
        <p:spPr>
          <a:xfrm>
            <a:off x="726624" y="115482"/>
            <a:ext cx="1980029"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技术细节</a:t>
            </a:r>
          </a:p>
        </p:txBody>
      </p:sp>
      <p:sp>
        <p:nvSpPr>
          <p:cNvPr id="13" name="矩形 12"/>
          <p:cNvSpPr/>
          <p:nvPr/>
        </p:nvSpPr>
        <p:spPr>
          <a:xfrm>
            <a:off x="2177523" y="11084"/>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58523" y="115481"/>
            <a:ext cx="1723549"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US" sz="2400" dirty="0">
              <a:solidFill>
                <a:schemeClr val="bg1"/>
              </a:solidFill>
            </a:endParaRPr>
          </a:p>
        </p:txBody>
      </p:sp>
      <p:pic>
        <p:nvPicPr>
          <p:cNvPr id="15" name="图片 14"/>
          <p:cNvPicPr>
            <a:picLocks noChangeAspect="1"/>
          </p:cNvPicPr>
          <p:nvPr/>
        </p:nvPicPr>
        <p:blipFill>
          <a:blip r:embed="rId4"/>
          <a:stretch>
            <a:fillRect/>
          </a:stretch>
        </p:blipFill>
        <p:spPr>
          <a:xfrm>
            <a:off x="456624" y="3480219"/>
            <a:ext cx="7998601" cy="1143160"/>
          </a:xfrm>
          <a:prstGeom prst="rect">
            <a:avLst/>
          </a:prstGeom>
        </p:spPr>
      </p:pic>
      <p:sp>
        <p:nvSpPr>
          <p:cNvPr id="17" name="文本框 16"/>
          <p:cNvSpPr txBox="1"/>
          <p:nvPr/>
        </p:nvSpPr>
        <p:spPr>
          <a:xfrm>
            <a:off x="415399" y="5030559"/>
            <a:ext cx="4577254" cy="400110"/>
          </a:xfrm>
          <a:prstGeom prst="rect">
            <a:avLst/>
          </a:prstGeom>
          <a:noFill/>
        </p:spPr>
        <p:txBody>
          <a:bodyPr wrap="square">
            <a:spAutoFit/>
          </a:bodyPr>
          <a:lstStyle/>
          <a:p>
            <a:pPr marL="285750" indent="-285750">
              <a:buFont typeface="Wingdings" panose="05000000000000000000" pitchFamily="2" charset="2"/>
              <a:buChar char="p"/>
            </a:pPr>
            <a:r>
              <a:rPr lang="zh-CN" altLang="en-US" sz="2000" b="0" i="0" dirty="0">
                <a:effectLst/>
                <a:latin typeface="黑体" panose="02010609060101010101" pitchFamily="49" charset="-122"/>
                <a:ea typeface="黑体" panose="02010609060101010101" pitchFamily="49" charset="-122"/>
              </a:rPr>
              <a:t>将数据保存为</a:t>
            </a:r>
            <a:r>
              <a:rPr lang="en-US" altLang="zh-CN" sz="2000" b="0" i="0" dirty="0">
                <a:effectLst/>
                <a:latin typeface="黑体" panose="02010609060101010101" pitchFamily="49" charset="-122"/>
                <a:ea typeface="黑体" panose="02010609060101010101" pitchFamily="49" charset="-122"/>
              </a:rPr>
              <a:t>.csv</a:t>
            </a:r>
            <a:r>
              <a:rPr lang="zh-CN" altLang="en-US" sz="2000" b="0" i="0" dirty="0">
                <a:effectLst/>
                <a:latin typeface="黑体" panose="02010609060101010101" pitchFamily="49" charset="-122"/>
                <a:ea typeface="黑体" panose="02010609060101010101" pitchFamily="49" charset="-122"/>
              </a:rPr>
              <a:t>格式</a:t>
            </a:r>
            <a:endParaRPr lang="zh-CN" altLang="en-US" sz="20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5"/>
          <a:stretch>
            <a:fillRect/>
          </a:stretch>
        </p:blipFill>
        <p:spPr>
          <a:xfrm>
            <a:off x="420653" y="5481678"/>
            <a:ext cx="8034572" cy="828791"/>
          </a:xfrm>
          <a:prstGeom prst="rect">
            <a:avLst/>
          </a:prstGeom>
        </p:spPr>
      </p:pic>
      <p:sp>
        <p:nvSpPr>
          <p:cNvPr id="22" name="文本框 21"/>
          <p:cNvSpPr txBox="1"/>
          <p:nvPr/>
        </p:nvSpPr>
        <p:spPr>
          <a:xfrm>
            <a:off x="1904785" y="4220069"/>
            <a:ext cx="5456714" cy="400110"/>
          </a:xfrm>
          <a:prstGeom prst="rect">
            <a:avLst/>
          </a:prstGeom>
          <a:noFill/>
        </p:spPr>
        <p:txBody>
          <a:bodyPr wrap="square">
            <a:spAutoFit/>
          </a:bodyPr>
          <a:lstStyle/>
          <a:p>
            <a:r>
              <a:rPr lang="zh-CN" altLang="en-US" sz="2000" dirty="0">
                <a:solidFill>
                  <a:srgbClr val="0A377B"/>
                </a:solidFill>
              </a:rPr>
              <a:t>采用</a:t>
            </a:r>
            <a:r>
              <a:rPr lang="zh-CN" altLang="en-US" sz="2000" b="1" dirty="0">
                <a:solidFill>
                  <a:srgbClr val="0A377B"/>
                </a:solidFill>
              </a:rPr>
              <a:t>interpolate()函数</a:t>
            </a:r>
            <a:r>
              <a:rPr lang="zh-CN" altLang="en-US" sz="2000" dirty="0">
                <a:solidFill>
                  <a:srgbClr val="0A377B"/>
                </a:solidFill>
              </a:rPr>
              <a:t>使用</a:t>
            </a:r>
            <a:r>
              <a:rPr lang="zh-CN" altLang="en-US" sz="2000" b="1" dirty="0">
                <a:solidFill>
                  <a:srgbClr val="0A377B"/>
                </a:solidFill>
              </a:rPr>
              <a:t>线性方法</a:t>
            </a:r>
            <a:r>
              <a:rPr lang="zh-CN" altLang="en-US" sz="2000" dirty="0">
                <a:solidFill>
                  <a:srgbClr val="0A377B"/>
                </a:solidFill>
              </a:rPr>
              <a:t>填充缺失值</a:t>
            </a:r>
          </a:p>
        </p:txBody>
      </p:sp>
      <p:grpSp>
        <p:nvGrpSpPr>
          <p:cNvPr id="29" name="组合 28"/>
          <p:cNvGrpSpPr/>
          <p:nvPr/>
        </p:nvGrpSpPr>
        <p:grpSpPr>
          <a:xfrm>
            <a:off x="456624" y="1091497"/>
            <a:ext cx="8108641" cy="1507702"/>
            <a:chOff x="695372" y="1089584"/>
            <a:chExt cx="8108641" cy="1507702"/>
          </a:xfrm>
        </p:grpSpPr>
        <p:sp>
          <p:nvSpPr>
            <p:cNvPr id="23" name="圆角矩形 90"/>
            <p:cNvSpPr/>
            <p:nvPr/>
          </p:nvSpPr>
          <p:spPr>
            <a:xfrm>
              <a:off x="695372" y="1727803"/>
              <a:ext cx="2588729" cy="460800"/>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缺失数据的处理办法</a:t>
              </a:r>
            </a:p>
          </p:txBody>
        </p:sp>
        <p:sp>
          <p:nvSpPr>
            <p:cNvPr id="24" name="左大括号 23"/>
            <p:cNvSpPr/>
            <p:nvPr/>
          </p:nvSpPr>
          <p:spPr>
            <a:xfrm>
              <a:off x="3368702" y="1319120"/>
              <a:ext cx="225481" cy="1278166"/>
            </a:xfrm>
            <a:prstGeom prst="leftBrace">
              <a:avLst>
                <a:gd name="adj1" fmla="val 64809"/>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圆角矩形 92"/>
            <p:cNvSpPr/>
            <p:nvPr/>
          </p:nvSpPr>
          <p:spPr>
            <a:xfrm>
              <a:off x="3678434" y="1301340"/>
              <a:ext cx="1281915" cy="493075"/>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插值法</a:t>
              </a:r>
            </a:p>
          </p:txBody>
        </p:sp>
        <p:sp>
          <p:nvSpPr>
            <p:cNvPr id="27" name="圆角矩形 94"/>
            <p:cNvSpPr/>
            <p:nvPr/>
          </p:nvSpPr>
          <p:spPr>
            <a:xfrm>
              <a:off x="3688594" y="2092973"/>
              <a:ext cx="1281915" cy="459072"/>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删除</a:t>
              </a:r>
            </a:p>
          </p:txBody>
        </p:sp>
        <p:sp>
          <p:nvSpPr>
            <p:cNvPr id="21" name="左大括号 20"/>
            <p:cNvSpPr/>
            <p:nvPr/>
          </p:nvSpPr>
          <p:spPr>
            <a:xfrm>
              <a:off x="5142744" y="1089584"/>
              <a:ext cx="251427" cy="1003389"/>
            </a:xfrm>
            <a:prstGeom prst="leftBrace">
              <a:avLst>
                <a:gd name="adj1" fmla="val 64809"/>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圆角矩形 94"/>
            <p:cNvSpPr/>
            <p:nvPr/>
          </p:nvSpPr>
          <p:spPr>
            <a:xfrm>
              <a:off x="5505693" y="1635635"/>
              <a:ext cx="1281915" cy="459072"/>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补充为</a:t>
              </a:r>
              <a:r>
                <a:rPr lang="en-US" altLang="zh-CN"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 name="圆角矩形 94"/>
            <p:cNvSpPr/>
            <p:nvPr/>
          </p:nvSpPr>
          <p:spPr>
            <a:xfrm>
              <a:off x="5505692" y="1089584"/>
              <a:ext cx="3298321" cy="459072"/>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根据前后数据进行平滑修正</a:t>
              </a:r>
            </a:p>
          </p:txBody>
        </p:sp>
      </p:grpSp>
      <p:pic>
        <p:nvPicPr>
          <p:cNvPr id="2" name="图片 1" descr="无背景logo橙黄"/>
          <p:cNvPicPr>
            <a:picLocks noChangeAspect="1"/>
          </p:cNvPicPr>
          <p:nvPr>
            <p:custDataLst>
              <p:tags r:id="rId1"/>
            </p:custDataLst>
          </p:nvPr>
        </p:nvPicPr>
        <p:blipFill>
          <a:blip r:embed="rId6">
            <a:biLevel thresh="25000"/>
          </a:blip>
          <a:stretch>
            <a:fillRect/>
          </a:stretch>
        </p:blipFill>
        <p:spPr>
          <a:xfrm>
            <a:off x="6956745" y="-233372"/>
            <a:ext cx="2253091" cy="1144496"/>
          </a:xfrm>
          <a:prstGeom prst="rect">
            <a:avLst/>
          </a:prstGeom>
        </p:spPr>
      </p:pic>
      <p:sp>
        <p:nvSpPr>
          <p:cNvPr id="4"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45" y="-1157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6155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5" name="矩形 4"/>
          <p:cNvSpPr/>
          <p:nvPr/>
        </p:nvSpPr>
        <p:spPr>
          <a:xfrm>
            <a:off x="801554" y="103417"/>
            <a:ext cx="1980029" cy="46037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技术细节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333463" y="99788"/>
            <a:ext cx="1415772" cy="461665"/>
          </a:xfrm>
          <a:prstGeom prst="rect">
            <a:avLst/>
          </a:prstGeom>
        </p:spPr>
        <p:txBody>
          <a:bodyPr wrap="none">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sym typeface="+mn-ea"/>
              </a:rPr>
              <a:t>模型训练</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225245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0515" y="885825"/>
            <a:ext cx="1265555" cy="460375"/>
          </a:xfrm>
          <a:prstGeom prst="rect">
            <a:avLst/>
          </a:prstGeom>
          <a:noFill/>
        </p:spPr>
        <p:txBody>
          <a:bodyPr wrap="square" rtlCol="0">
            <a:spAutoFit/>
          </a:bodyPr>
          <a:lstStyle/>
          <a:p>
            <a:pPr indent="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过拟合</a:t>
            </a:r>
          </a:p>
        </p:txBody>
      </p:sp>
      <p:pic>
        <p:nvPicPr>
          <p:cNvPr id="9" name="图片 8" descr="无背景logo橙黄"/>
          <p:cNvPicPr>
            <a:picLocks noChangeAspect="1"/>
          </p:cNvPicPr>
          <p:nvPr/>
        </p:nvPicPr>
        <p:blipFill>
          <a:blip r:embed="rId7">
            <a:biLevel thresh="25000"/>
          </a:blip>
          <a:stretch>
            <a:fillRect/>
          </a:stretch>
        </p:blipFill>
        <p:spPr>
          <a:xfrm>
            <a:off x="6890705" y="-257502"/>
            <a:ext cx="2253091" cy="1144496"/>
          </a:xfrm>
          <a:prstGeom prst="rect">
            <a:avLst/>
          </a:prstGeom>
        </p:spPr>
      </p:pic>
      <p:sp>
        <p:nvSpPr>
          <p:cNvPr id="2" name="文本框 1"/>
          <p:cNvSpPr txBox="1"/>
          <p:nvPr>
            <p:custDataLst>
              <p:tags r:id="rId1"/>
            </p:custDataLst>
          </p:nvPr>
        </p:nvSpPr>
        <p:spPr>
          <a:xfrm>
            <a:off x="531554" y="1389916"/>
            <a:ext cx="8783320"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华文宋体" panose="02010600040101010101" charset="-122"/>
              </a:rPr>
              <a:t>深度神经网络的参数量巨大，容易出现过拟合。</a:t>
            </a:r>
            <a:r>
              <a:rPr lang="zh-CN" altLang="en-US" sz="2000" dirty="0">
                <a:latin typeface="微软雅黑" panose="020B0503020204020204" pitchFamily="34" charset="-122"/>
                <a:ea typeface="微软雅黑" panose="020B0503020204020204" pitchFamily="34" charset="-122"/>
              </a:rPr>
              <a:t>过拟合问题是机器学习中最常见的问题，是指由于训练数据不足、模型复杂度过高、训练数据的特征维度较高、训练不够充分等原因，训练出的模型过于拟合训练数据，而对测试集及真实数据缺乏应有的泛化性，从而导致模型性能不佳。</a:t>
            </a:r>
          </a:p>
        </p:txBody>
      </p:sp>
      <p:pic>
        <p:nvPicPr>
          <p:cNvPr id="16" name="图片 15"/>
          <p:cNvPicPr/>
          <p:nvPr>
            <p:custDataLst>
              <p:tags r:id="rId2"/>
            </p:custDataLst>
          </p:nvPr>
        </p:nvPicPr>
        <p:blipFill>
          <a:blip r:embed="rId8"/>
          <a:stretch>
            <a:fillRect/>
          </a:stretch>
        </p:blipFill>
        <p:spPr>
          <a:xfrm>
            <a:off x="620395" y="2869565"/>
            <a:ext cx="3034030" cy="2524125"/>
          </a:xfrm>
          <a:prstGeom prst="rect">
            <a:avLst/>
          </a:prstGeom>
          <a:effectLst>
            <a:outerShdw blurRad="63500" sx="102000" sy="102000" algn="ctr" rotWithShape="0">
              <a:prstClr val="black">
                <a:alpha val="40000"/>
              </a:prstClr>
            </a:outerShdw>
          </a:effectLst>
        </p:spPr>
      </p:pic>
      <p:pic>
        <p:nvPicPr>
          <p:cNvPr id="18" name="图片 17"/>
          <p:cNvPicPr/>
          <p:nvPr>
            <p:custDataLst>
              <p:tags r:id="rId3"/>
            </p:custDataLst>
          </p:nvPr>
        </p:nvPicPr>
        <p:blipFill>
          <a:blip r:embed="rId9"/>
          <a:stretch>
            <a:fillRect/>
          </a:stretch>
        </p:blipFill>
        <p:spPr>
          <a:xfrm>
            <a:off x="4780280" y="2869565"/>
            <a:ext cx="3379470" cy="2523490"/>
          </a:xfrm>
          <a:prstGeom prst="rect">
            <a:avLst/>
          </a:prstGeom>
          <a:effectLst>
            <a:outerShdw blurRad="63500" sx="102000" sy="102000" algn="ctr" rotWithShape="0">
              <a:prstClr val="black">
                <a:alpha val="40000"/>
              </a:prstClr>
            </a:outerShdw>
          </a:effectLst>
        </p:spPr>
      </p:pic>
      <p:sp>
        <p:nvSpPr>
          <p:cNvPr id="22" name="文本框 21"/>
          <p:cNvSpPr txBox="1"/>
          <p:nvPr>
            <p:custDataLst>
              <p:tags r:id="rId4"/>
            </p:custDataLst>
          </p:nvPr>
        </p:nvSpPr>
        <p:spPr>
          <a:xfrm>
            <a:off x="562610" y="5549265"/>
            <a:ext cx="7737475" cy="1116330"/>
          </a:xfrm>
          <a:prstGeom prst="rect">
            <a:avLst/>
          </a:prstGeom>
          <a:noFill/>
        </p:spPr>
        <p:txBody>
          <a:bodyPr wrap="square" rtlCol="0">
            <a:noAutofit/>
          </a:bodyPr>
          <a:lstStyle/>
          <a:p>
            <a:pPr marL="285750" indent="-28575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常用的防止过拟合的方法:</a:t>
            </a:r>
          </a:p>
          <a:p>
            <a:pPr marL="285750" indent="-2857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在训练过程中，当模型在验证集上效果开始变差时，停止训练</a:t>
            </a:r>
          </a:p>
          <a:p>
            <a:pPr marL="285750" indent="-2857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引入参数的惩罚项，例如L1、L2正则</a:t>
            </a:r>
          </a:p>
          <a:p>
            <a:pPr marL="285750" indent="-285750">
              <a:buFont typeface="Wingdings" panose="05000000000000000000" charset="0"/>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dropout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算法等</a:t>
            </a:r>
          </a:p>
        </p:txBody>
      </p:sp>
      <p:sp>
        <p:nvSpPr>
          <p:cNvPr id="8"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9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726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charset="-122"/>
                <a:ea typeface="微软雅黑" panose="020B0503020204020204" charset="-122"/>
              </a:rPr>
              <a:t>4</a:t>
            </a:r>
          </a:p>
        </p:txBody>
      </p:sp>
      <p:sp>
        <p:nvSpPr>
          <p:cNvPr id="5" name="矩形 4"/>
          <p:cNvSpPr/>
          <p:nvPr/>
        </p:nvSpPr>
        <p:spPr>
          <a:xfrm>
            <a:off x="726624" y="115482"/>
            <a:ext cx="1980029" cy="460375"/>
          </a:xfrm>
          <a:prstGeom prst="rect">
            <a:avLst/>
          </a:prstGeom>
        </p:spPr>
        <p:txBody>
          <a:bodyPr wrap="square">
            <a:spAutoFit/>
          </a:bodyPr>
          <a:lstStyle/>
          <a:p>
            <a:r>
              <a:rPr lang="zh-CN" altLang="en-US" sz="2400" b="1" dirty="0">
                <a:solidFill>
                  <a:schemeClr val="bg1"/>
                </a:solidFill>
                <a:latin typeface="微软雅黑" panose="020B0503020204020204" charset="-122"/>
                <a:ea typeface="微软雅黑" panose="020B0503020204020204" charset="-122"/>
                <a:sym typeface="+mn-ea"/>
              </a:rPr>
              <a:t>技术细节</a:t>
            </a:r>
            <a:endParaRPr lang="zh-CN" altLang="en-US" sz="24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258533" y="111853"/>
            <a:ext cx="1415772" cy="461665"/>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权重衰减</a:t>
            </a:r>
            <a:endParaRPr lang="en-US" altLang="zh-CN" sz="2400" b="1"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2177523" y="11084"/>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无背景logo橙黄"/>
          <p:cNvPicPr>
            <a:picLocks noChangeAspect="1"/>
          </p:cNvPicPr>
          <p:nvPr/>
        </p:nvPicPr>
        <p:blipFill>
          <a:blip r:embed="rId4">
            <a:biLevel thresh="25000"/>
          </a:blip>
          <a:stretch>
            <a:fillRect/>
          </a:stretch>
        </p:blipFill>
        <p:spPr>
          <a:xfrm>
            <a:off x="6890705" y="-224482"/>
            <a:ext cx="2253091" cy="1144496"/>
          </a:xfrm>
          <a:prstGeom prst="rect">
            <a:avLst/>
          </a:prstGeom>
        </p:spPr>
      </p:pic>
      <p:sp>
        <p:nvSpPr>
          <p:cNvPr id="8"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54</a:t>
            </a:fld>
            <a:endParaRPr lang="zh-CN" altLang="en-US" dirty="0"/>
          </a:p>
        </p:txBody>
      </p:sp>
      <p:sp>
        <p:nvSpPr>
          <p:cNvPr id="13" name="文本框 12"/>
          <p:cNvSpPr txBox="1"/>
          <p:nvPr/>
        </p:nvSpPr>
        <p:spPr>
          <a:xfrm>
            <a:off x="283523" y="887132"/>
            <a:ext cx="2866230" cy="460375"/>
          </a:xfrm>
          <a:prstGeom prst="rect">
            <a:avLst/>
          </a:prstGeom>
          <a:noFill/>
        </p:spPr>
        <p:txBody>
          <a:bodyPr wrap="square" rtlCol="0">
            <a:spAutoFit/>
          </a:bodyPr>
          <a:lstStyle/>
          <a:p>
            <a:pPr indent="0">
              <a:buFont typeface="Wingdings" panose="05000000000000000000" pitchFamily="2" charset="2"/>
              <a:buNone/>
            </a:pPr>
            <a:r>
              <a:rPr lang="zh-CN" altLang="en-US" sz="2400" b="1" dirty="0">
                <a:solidFill>
                  <a:schemeClr val="tx1"/>
                </a:solidFill>
                <a:latin typeface="微软雅黑" panose="020B0503020204020204" charset="-122"/>
                <a:ea typeface="微软雅黑" panose="020B0503020204020204" charset="-122"/>
              </a:rPr>
              <a:t>LASSO 回归</a:t>
            </a:r>
          </a:p>
        </p:txBody>
      </p:sp>
      <p:pic>
        <p:nvPicPr>
          <p:cNvPr id="14" name="图片 13"/>
          <p:cNvPicPr/>
          <p:nvPr>
            <p:custDataLst>
              <p:tags r:id="rId1"/>
            </p:custDataLst>
          </p:nvPr>
        </p:nvPicPr>
        <p:blipFill>
          <a:blip r:embed="rId5"/>
          <a:stretch>
            <a:fillRect/>
          </a:stretch>
        </p:blipFill>
        <p:spPr>
          <a:xfrm>
            <a:off x="468630" y="1767205"/>
            <a:ext cx="4239895" cy="3839210"/>
          </a:xfrm>
          <a:prstGeom prst="rect">
            <a:avLst/>
          </a:prstGeom>
          <a:effectLst>
            <a:outerShdw blurRad="63500" sx="102000" sy="102000" algn="ctr" rotWithShape="0">
              <a:prstClr val="black">
                <a:alpha val="40000"/>
              </a:prstClr>
            </a:outerShdw>
          </a:effectLst>
        </p:spPr>
      </p:pic>
      <p:pic>
        <p:nvPicPr>
          <p:cNvPr id="2" name="图片 1"/>
          <p:cNvPicPr/>
          <p:nvPr/>
        </p:nvPicPr>
        <p:blipFill>
          <a:blip r:embed="rId6"/>
          <a:stretch>
            <a:fillRect/>
          </a:stretch>
        </p:blipFill>
        <p:spPr>
          <a:xfrm>
            <a:off x="5516880" y="1767205"/>
            <a:ext cx="3183255" cy="1162685"/>
          </a:xfrm>
          <a:prstGeom prst="rect">
            <a:avLst/>
          </a:prstGeom>
          <a:effectLst>
            <a:outerShdw blurRad="50800" dist="38100" dir="8100000" algn="tr" rotWithShape="0">
              <a:prstClr val="black">
                <a:alpha val="40000"/>
              </a:prstClr>
            </a:outerShdw>
          </a:effectLst>
        </p:spPr>
      </p:pic>
      <p:pic>
        <p:nvPicPr>
          <p:cNvPr id="10" name="图片 9"/>
          <p:cNvPicPr/>
          <p:nvPr/>
        </p:nvPicPr>
        <p:blipFill>
          <a:blip r:embed="rId7"/>
          <a:stretch>
            <a:fillRect/>
          </a:stretch>
        </p:blipFill>
        <p:spPr>
          <a:xfrm>
            <a:off x="5517515" y="4443730"/>
            <a:ext cx="3182400" cy="1162800"/>
          </a:xfrm>
          <a:prstGeom prst="rect">
            <a:avLst/>
          </a:prstGeom>
          <a:effectLst>
            <a:outerShdw blurRad="50800" dist="38100" dir="2700000" algn="tl" rotWithShape="0">
              <a:prstClr val="black">
                <a:alpha val="40000"/>
              </a:prstClr>
            </a:outerShdw>
          </a:effectLst>
        </p:spPr>
      </p:pic>
      <p:sp>
        <p:nvSpPr>
          <p:cNvPr id="11" name="下箭头 10"/>
          <p:cNvSpPr/>
          <p:nvPr/>
        </p:nvSpPr>
        <p:spPr>
          <a:xfrm>
            <a:off x="6729730" y="3082925"/>
            <a:ext cx="450850" cy="1272540"/>
          </a:xfrm>
          <a:prstGeom prst="downArrow">
            <a:avLst/>
          </a:prstGeom>
          <a:solidFill>
            <a:schemeClr val="accent1">
              <a:lumMod val="75000"/>
            </a:schemeClr>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8"/>
          <a:stretch>
            <a:fillRect/>
          </a:stretch>
        </p:blipFill>
        <p:spPr>
          <a:xfrm>
            <a:off x="5675630" y="3380740"/>
            <a:ext cx="1060450" cy="611505"/>
          </a:xfrm>
          <a:prstGeom prst="rect">
            <a:avLst/>
          </a:prstGeom>
          <a:ln w="12700" cmpd="sng">
            <a:solidFill>
              <a:schemeClr val="accent2">
                <a:lumMod val="75000"/>
              </a:schemeClr>
            </a:solidFill>
            <a:prstDash val="dash"/>
          </a:ln>
        </p:spPr>
      </p:pic>
      <p:pic>
        <p:nvPicPr>
          <p:cNvPr id="15" name="图片 14"/>
          <p:cNvPicPr/>
          <p:nvPr/>
        </p:nvPicPr>
        <p:blipFill>
          <a:blip r:embed="rId9"/>
          <a:stretch>
            <a:fillRect/>
          </a:stretch>
        </p:blipFill>
        <p:spPr>
          <a:xfrm>
            <a:off x="7233920" y="3380740"/>
            <a:ext cx="1062000" cy="612000"/>
          </a:xfrm>
          <a:prstGeom prst="rect">
            <a:avLst/>
          </a:prstGeom>
          <a:ln w="12700" cmpd="sng">
            <a:solidFill>
              <a:schemeClr val="accent6">
                <a:lumMod val="75000"/>
              </a:schemeClr>
            </a:solidFill>
            <a:prstDash val="dash"/>
          </a:ln>
        </p:spPr>
      </p:pic>
      <p:sp>
        <p:nvSpPr>
          <p:cNvPr id="16" name="文本框 15">
            <a:extLst>
              <a:ext uri="{FF2B5EF4-FFF2-40B4-BE49-F238E27FC236}">
                <a16:creationId xmlns:a16="http://schemas.microsoft.com/office/drawing/2014/main" id="{2C885BB6-9350-4528-8E05-B7286A3AF85D}"/>
              </a:ext>
            </a:extLst>
          </p:cNvPr>
          <p:cNvSpPr txBox="1"/>
          <p:nvPr/>
        </p:nvSpPr>
        <p:spPr>
          <a:xfrm>
            <a:off x="4036565" y="5757353"/>
            <a:ext cx="4507670" cy="954107"/>
          </a:xfrm>
          <a:prstGeom prst="rect">
            <a:avLst/>
          </a:prstGeom>
          <a:solidFill>
            <a:srgbClr val="002060"/>
          </a:solid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神经网络退化到线性回归，权重衰减即为</a:t>
            </a:r>
            <a:r>
              <a:rPr lang="en-US" altLang="zh-CN" sz="2800" b="1" dirty="0">
                <a:solidFill>
                  <a:schemeClr val="bg1"/>
                </a:solidFill>
                <a:latin typeface="微软雅黑" panose="020B0503020204020204" pitchFamily="34" charset="-122"/>
                <a:ea typeface="微软雅黑" panose="020B0503020204020204" pitchFamily="34" charset="-122"/>
              </a:rPr>
              <a:t>LASSO</a:t>
            </a:r>
            <a:r>
              <a:rPr lang="zh-CN" altLang="en-US" sz="2800" b="1" dirty="0">
                <a:solidFill>
                  <a:schemeClr val="bg1"/>
                </a:solidFill>
                <a:latin typeface="微软雅黑" panose="020B0503020204020204" pitchFamily="34" charset="-122"/>
                <a:ea typeface="微软雅黑" panose="020B0503020204020204" pitchFamily="34" charset="-122"/>
              </a:rPr>
              <a:t>回归</a:t>
            </a:r>
          </a:p>
        </p:txBody>
      </p:sp>
    </p:spTree>
    <p:extLst>
      <p:ext uri="{BB962C8B-B14F-4D97-AF65-F5344CB8AC3E}">
        <p14:creationId xmlns:p14="http://schemas.microsoft.com/office/powerpoint/2010/main" val="33730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9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726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5" name="矩形 4"/>
          <p:cNvSpPr/>
          <p:nvPr/>
        </p:nvSpPr>
        <p:spPr>
          <a:xfrm>
            <a:off x="726624" y="115482"/>
            <a:ext cx="1980029" cy="46037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技术细节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258533" y="111853"/>
            <a:ext cx="1478280" cy="460375"/>
          </a:xfrm>
          <a:prstGeom prst="rect">
            <a:avLst/>
          </a:prstGeom>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Dropout</a:t>
            </a:r>
          </a:p>
        </p:txBody>
      </p:sp>
      <p:sp>
        <p:nvSpPr>
          <p:cNvPr id="7" name="矩形 6"/>
          <p:cNvSpPr/>
          <p:nvPr/>
        </p:nvSpPr>
        <p:spPr>
          <a:xfrm>
            <a:off x="2177523" y="11084"/>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0515" y="918845"/>
            <a:ext cx="1645285" cy="460375"/>
          </a:xfrm>
          <a:prstGeom prst="rect">
            <a:avLst/>
          </a:prstGeom>
          <a:noFill/>
        </p:spPr>
        <p:txBody>
          <a:bodyPr wrap="square" rtlCol="0">
            <a:spAutoFit/>
          </a:bodyPr>
          <a:lstStyle/>
          <a:p>
            <a:pPr indent="0">
              <a:buFont typeface="Wingdings" panose="05000000000000000000" pitchFamily="2" charset="2"/>
              <a:buNone/>
            </a:pPr>
            <a:r>
              <a:rPr lang="en-US" altLang="zh-CN" sz="2400" b="1" dirty="0">
                <a:solidFill>
                  <a:schemeClr val="tx1"/>
                </a:solidFill>
                <a:latin typeface="微软雅黑" panose="020B0503020204020204" pitchFamily="34" charset="-122"/>
                <a:ea typeface="微软雅黑" panose="020B0503020204020204" pitchFamily="34" charset="-122"/>
              </a:rPr>
              <a:t>Dropout</a:t>
            </a:r>
          </a:p>
        </p:txBody>
      </p:sp>
      <p:pic>
        <p:nvPicPr>
          <p:cNvPr id="9" name="图片 8" descr="无背景logo橙黄"/>
          <p:cNvPicPr>
            <a:picLocks noChangeAspect="1"/>
          </p:cNvPicPr>
          <p:nvPr/>
        </p:nvPicPr>
        <p:blipFill>
          <a:blip r:embed="rId4">
            <a:biLevel thresh="25000"/>
          </a:blip>
          <a:stretch>
            <a:fillRect/>
          </a:stretch>
        </p:blipFill>
        <p:spPr>
          <a:xfrm>
            <a:off x="6890705" y="-224482"/>
            <a:ext cx="2253091" cy="1144496"/>
          </a:xfrm>
          <a:prstGeom prst="rect">
            <a:avLst/>
          </a:prstGeom>
        </p:spPr>
      </p:pic>
      <p:pic>
        <p:nvPicPr>
          <p:cNvPr id="101" name="图片 100"/>
          <p:cNvPicPr/>
          <p:nvPr>
            <p:custDataLst>
              <p:tags r:id="rId1"/>
            </p:custDataLst>
          </p:nvPr>
        </p:nvPicPr>
        <p:blipFill>
          <a:blip r:embed="rId5"/>
          <a:stretch>
            <a:fillRect/>
          </a:stretch>
        </p:blipFill>
        <p:spPr>
          <a:xfrm>
            <a:off x="1111250" y="1564295"/>
            <a:ext cx="6920865" cy="2841625"/>
          </a:xfrm>
          <a:prstGeom prst="rect">
            <a:avLst/>
          </a:prstGeom>
          <a:noFill/>
          <a:ln w="9525">
            <a:noFill/>
          </a:ln>
        </p:spPr>
      </p:pic>
      <p:sp>
        <p:nvSpPr>
          <p:cNvPr id="16" name="文本框 15"/>
          <p:cNvSpPr txBox="1"/>
          <p:nvPr/>
        </p:nvSpPr>
        <p:spPr>
          <a:xfrm>
            <a:off x="-4446" y="5871244"/>
            <a:ext cx="9148445" cy="1015663"/>
          </a:xfrm>
          <a:prstGeom prst="rect">
            <a:avLst/>
          </a:prstGeom>
          <a:solidFill>
            <a:srgbClr val="002060"/>
          </a:solidFill>
        </p:spPr>
        <p:txBody>
          <a:bodyPr wrap="square">
            <a:spAutoFit/>
          </a:bodyPr>
          <a:lstStyle>
            <a:defPPr>
              <a:defRPr lang="zh-CN"/>
            </a:defPPr>
            <a:lvl1pPr>
              <a:defRPr sz="2000">
                <a:solidFill>
                  <a:schemeClr val="bg1"/>
                </a:solidFill>
              </a:defRPr>
            </a:lvl1pPr>
          </a:lstStyle>
          <a:p>
            <a:r>
              <a:rPr lang="zh-CN" altLang="en-US" dirty="0">
                <a:sym typeface="+mn-ea"/>
              </a:rPr>
              <a:t>Srivastava N, Hinton G, Krizhevsky A, et al. Dropout: a simple way to prevent neural networks from overfitting[J]. The journal of machine learning research, 2014, 15(1): 1929-1958.</a:t>
            </a:r>
            <a:endParaRPr lang="zh-CN" altLang="en-US" dirty="0"/>
          </a:p>
        </p:txBody>
      </p:sp>
      <p:sp>
        <p:nvSpPr>
          <p:cNvPr id="8" name="灯片编号占位符 5"/>
          <p:cNvSpPr txBox="1"/>
          <p:nvPr/>
        </p:nvSpPr>
        <p:spPr>
          <a:xfrm>
            <a:off x="6400800" y="5506119"/>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6624" y="8157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4</a:t>
            </a:r>
          </a:p>
        </p:txBody>
      </p:sp>
      <p:sp>
        <p:nvSpPr>
          <p:cNvPr id="5" name="矩形 4"/>
          <p:cNvSpPr/>
          <p:nvPr/>
        </p:nvSpPr>
        <p:spPr>
          <a:xfrm>
            <a:off x="726624" y="124372"/>
            <a:ext cx="1980029" cy="46037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技术细节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258533" y="120743"/>
            <a:ext cx="3880485" cy="460375"/>
          </a:xfrm>
          <a:prstGeom prst="rect">
            <a:avLst/>
          </a:prstGeom>
        </p:spPr>
        <p:txBody>
          <a:bodyPr wrap="none">
            <a:spAutoFit/>
          </a:bodyPr>
          <a:lstStyle/>
          <a:p>
            <a:pPr algn="l"/>
            <a:r>
              <a:rPr sz="2400" b="1" dirty="0">
                <a:solidFill>
                  <a:schemeClr val="bg1"/>
                </a:solidFill>
                <a:latin typeface="微软雅黑" panose="020B0503020204020204" pitchFamily="34" charset="-122"/>
                <a:ea typeface="微软雅黑" panose="020B0503020204020204" pitchFamily="34" charset="-122"/>
              </a:rPr>
              <a:t>Batch Normalization,BN</a:t>
            </a:r>
          </a:p>
        </p:txBody>
      </p:sp>
      <p:sp>
        <p:nvSpPr>
          <p:cNvPr id="7" name="矩形 6"/>
          <p:cNvSpPr/>
          <p:nvPr/>
        </p:nvSpPr>
        <p:spPr>
          <a:xfrm>
            <a:off x="2177523" y="19974"/>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5740" y="835660"/>
            <a:ext cx="2339023" cy="461665"/>
          </a:xfrm>
          <a:prstGeom prst="rect">
            <a:avLst/>
          </a:prstGeom>
          <a:noFill/>
        </p:spPr>
        <p:txBody>
          <a:bodyPr wrap="square" rtlCol="0">
            <a:spAutoFit/>
          </a:bodyPr>
          <a:lstStyle/>
          <a:p>
            <a:pPr indent="0">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批量归一化算法</a:t>
            </a:r>
          </a:p>
        </p:txBody>
      </p:sp>
      <p:pic>
        <p:nvPicPr>
          <p:cNvPr id="9" name="图片 8" descr="无背景logo橙黄"/>
          <p:cNvPicPr>
            <a:picLocks noChangeAspect="1"/>
          </p:cNvPicPr>
          <p:nvPr/>
        </p:nvPicPr>
        <p:blipFill>
          <a:blip r:embed="rId7">
            <a:biLevel thresh="25000"/>
          </a:blip>
          <a:stretch>
            <a:fillRect/>
          </a:stretch>
        </p:blipFill>
        <p:spPr>
          <a:xfrm>
            <a:off x="6890705" y="-220672"/>
            <a:ext cx="2253091" cy="1144496"/>
          </a:xfrm>
          <a:prstGeom prst="rect">
            <a:avLst/>
          </a:prstGeom>
        </p:spPr>
      </p:pic>
      <p:grpSp>
        <p:nvGrpSpPr>
          <p:cNvPr id="19" name="组合 18"/>
          <p:cNvGrpSpPr/>
          <p:nvPr/>
        </p:nvGrpSpPr>
        <p:grpSpPr>
          <a:xfrm>
            <a:off x="501650" y="1510030"/>
            <a:ext cx="8384540" cy="4395470"/>
            <a:chOff x="874" y="2795"/>
            <a:chExt cx="13204" cy="6922"/>
          </a:xfrm>
        </p:grpSpPr>
        <p:grpSp>
          <p:nvGrpSpPr>
            <p:cNvPr id="24" name="组合 23"/>
            <p:cNvGrpSpPr/>
            <p:nvPr/>
          </p:nvGrpSpPr>
          <p:grpSpPr>
            <a:xfrm>
              <a:off x="874" y="2796"/>
              <a:ext cx="7894" cy="6341"/>
              <a:chOff x="1377" y="2796"/>
              <a:chExt cx="7894" cy="6341"/>
            </a:xfrm>
          </p:grpSpPr>
          <p:sp>
            <p:nvSpPr>
              <p:cNvPr id="16" name="文本框 15"/>
              <p:cNvSpPr txBox="1"/>
              <p:nvPr/>
            </p:nvSpPr>
            <p:spPr>
              <a:xfrm>
                <a:off x="1379" y="2796"/>
                <a:ext cx="7892" cy="1898"/>
              </a:xfrm>
              <a:prstGeom prst="rect">
                <a:avLst/>
              </a:prstGeom>
              <a:noFill/>
              <a:ln w="12700" cmpd="sng">
                <a:solidFill>
                  <a:schemeClr val="accent2">
                    <a:lumMod val="75000"/>
                  </a:schemeClr>
                </a:solidFill>
                <a:prstDash val="dash"/>
              </a:ln>
            </p:spPr>
            <p:txBody>
              <a:bodyPr wrap="square" rtlCol="0">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（1）计算统计值</a:t>
                </a:r>
              </a:p>
            </p:txBody>
          </p:sp>
          <p:pic>
            <p:nvPicPr>
              <p:cNvPr id="2" name="图片 1"/>
              <p:cNvPicPr>
                <a:picLocks noChangeAspect="1"/>
              </p:cNvPicPr>
              <p:nvPr>
                <p:custDataLst>
                  <p:tags r:id="rId2"/>
                </p:custDataLst>
              </p:nvPr>
            </p:nvPicPr>
            <p:blipFill>
              <a:blip r:embed="rId8"/>
              <a:stretch>
                <a:fillRect/>
              </a:stretch>
            </p:blipFill>
            <p:spPr>
              <a:xfrm>
                <a:off x="2501" y="3543"/>
                <a:ext cx="6205" cy="786"/>
              </a:xfrm>
              <a:prstGeom prst="rect">
                <a:avLst/>
              </a:prstGeom>
            </p:spPr>
          </p:pic>
          <p:sp>
            <p:nvSpPr>
              <p:cNvPr id="18" name="文本框 17"/>
              <p:cNvSpPr txBox="1"/>
              <p:nvPr/>
            </p:nvSpPr>
            <p:spPr>
              <a:xfrm>
                <a:off x="1380" y="5151"/>
                <a:ext cx="7891" cy="1898"/>
              </a:xfrm>
              <a:prstGeom prst="rect">
                <a:avLst/>
              </a:prstGeom>
              <a:noFill/>
              <a:ln w="12700" cmpd="sng">
                <a:solidFill>
                  <a:schemeClr val="accent2">
                    <a:lumMod val="60000"/>
                    <a:lumOff val="40000"/>
                  </a:schemeClr>
                </a:solidFill>
                <a:prstDash val="dash"/>
              </a:ln>
            </p:spPr>
            <p:txBody>
              <a:bodyPr wrap="square" rtlCol="0">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（2）归一化操作</a:t>
                </a:r>
              </a:p>
            </p:txBody>
          </p:sp>
          <p:pic>
            <p:nvPicPr>
              <p:cNvPr id="20" name="图片 19"/>
              <p:cNvPicPr>
                <a:picLocks noChangeAspect="1"/>
              </p:cNvPicPr>
              <p:nvPr>
                <p:custDataLst>
                  <p:tags r:id="rId3"/>
                </p:custDataLst>
              </p:nvPr>
            </p:nvPicPr>
            <p:blipFill>
              <a:blip r:embed="rId9"/>
              <a:stretch>
                <a:fillRect/>
              </a:stretch>
            </p:blipFill>
            <p:spPr>
              <a:xfrm>
                <a:off x="4444" y="5700"/>
                <a:ext cx="2319" cy="1144"/>
              </a:xfrm>
              <a:prstGeom prst="rect">
                <a:avLst/>
              </a:prstGeom>
            </p:spPr>
          </p:pic>
          <p:sp>
            <p:nvSpPr>
              <p:cNvPr id="21" name="文本框 20"/>
              <p:cNvSpPr txBox="1"/>
              <p:nvPr/>
            </p:nvSpPr>
            <p:spPr>
              <a:xfrm>
                <a:off x="1377" y="7239"/>
                <a:ext cx="7894" cy="1898"/>
              </a:xfrm>
              <a:prstGeom prst="rect">
                <a:avLst/>
              </a:prstGeom>
              <a:noFill/>
              <a:ln w="12700" cmpd="sng">
                <a:solidFill>
                  <a:schemeClr val="accent2">
                    <a:lumMod val="40000"/>
                    <a:lumOff val="60000"/>
                  </a:schemeClr>
                </a:solidFill>
                <a:prstDash val="dash"/>
              </a:ln>
            </p:spPr>
            <p:txBody>
              <a:bodyPr wrap="square" rtlCol="0">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（3）线性变换</a:t>
                </a:r>
              </a:p>
            </p:txBody>
          </p:sp>
          <p:pic>
            <p:nvPicPr>
              <p:cNvPr id="22" name="图片 21"/>
              <p:cNvPicPr>
                <a:picLocks noChangeAspect="1"/>
              </p:cNvPicPr>
              <p:nvPr>
                <p:custDataLst>
                  <p:tags r:id="rId4"/>
                </p:custDataLst>
              </p:nvPr>
            </p:nvPicPr>
            <p:blipFill>
              <a:blip r:embed="rId10"/>
              <a:stretch>
                <a:fillRect/>
              </a:stretch>
            </p:blipFill>
            <p:spPr>
              <a:xfrm>
                <a:off x="3899" y="7973"/>
                <a:ext cx="3409" cy="792"/>
              </a:xfrm>
              <a:prstGeom prst="rect">
                <a:avLst/>
              </a:prstGeom>
            </p:spPr>
          </p:pic>
        </p:grpSp>
        <p:pic>
          <p:nvPicPr>
            <p:cNvPr id="23" name="图片 22"/>
            <p:cNvPicPr/>
            <p:nvPr>
              <p:custDataLst>
                <p:tags r:id="rId1"/>
              </p:custDataLst>
            </p:nvPr>
          </p:nvPicPr>
          <p:blipFill>
            <a:blip r:embed="rId11"/>
            <a:stretch>
              <a:fillRect/>
            </a:stretch>
          </p:blipFill>
          <p:spPr>
            <a:xfrm>
              <a:off x="9458" y="2795"/>
              <a:ext cx="4620" cy="6342"/>
            </a:xfrm>
            <a:prstGeom prst="rect">
              <a:avLst/>
            </a:prstGeom>
            <a:effectLst>
              <a:outerShdw blurRad="63500" sx="102000" sy="102000" algn="ctr" rotWithShape="0">
                <a:prstClr val="black">
                  <a:alpha val="40000"/>
                </a:prstClr>
              </a:outerShdw>
            </a:effectLst>
          </p:spPr>
        </p:pic>
        <p:sp>
          <p:nvSpPr>
            <p:cNvPr id="25" name="文本框 24"/>
            <p:cNvSpPr txBox="1"/>
            <p:nvPr/>
          </p:nvSpPr>
          <p:spPr>
            <a:xfrm>
              <a:off x="10606" y="9137"/>
              <a:ext cx="2492" cy="58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BN 算法流程</a:t>
              </a:r>
            </a:p>
          </p:txBody>
        </p:sp>
      </p:grpSp>
      <p:sp>
        <p:nvSpPr>
          <p:cNvPr id="26" name="文本框 25"/>
          <p:cNvSpPr txBox="1"/>
          <p:nvPr/>
        </p:nvSpPr>
        <p:spPr>
          <a:xfrm>
            <a:off x="0" y="6157347"/>
            <a:ext cx="9144000" cy="707886"/>
          </a:xfrm>
          <a:prstGeom prst="rect">
            <a:avLst/>
          </a:prstGeom>
          <a:solidFill>
            <a:srgbClr val="002060"/>
          </a:solidFill>
        </p:spPr>
        <p:txBody>
          <a:bodyPr wrap="square">
            <a:spAutoFit/>
          </a:bodyPr>
          <a:lstStyle>
            <a:defPPr>
              <a:defRPr lang="zh-CN"/>
            </a:defPPr>
            <a:lvl1pPr>
              <a:defRPr sz="2000">
                <a:solidFill>
                  <a:schemeClr val="bg1"/>
                </a:solidFill>
              </a:defRPr>
            </a:lvl1pPr>
          </a:lstStyle>
          <a:p>
            <a:r>
              <a:rPr lang="zh-CN" altLang="en-US" dirty="0"/>
              <a:t>王岩.深度神经网络的归一化技术研究[D].南京邮电大</a:t>
            </a:r>
            <a:r>
              <a:rPr lang="zh-CN" altLang="en-US" dirty="0">
                <a:sym typeface="+mn-ea"/>
              </a:rPr>
              <a:t>学,2019.DOI:10.27251/d.cnki.gnjdc.2019.000632</a:t>
            </a:r>
            <a:endParaRPr lang="zh-CN" altLang="en-US" dirty="0"/>
          </a:p>
        </p:txBody>
      </p:sp>
      <p:sp>
        <p:nvSpPr>
          <p:cNvPr id="8" name="灯片编号占位符 5"/>
          <p:cNvSpPr txBox="1"/>
          <p:nvPr/>
        </p:nvSpPr>
        <p:spPr>
          <a:xfrm>
            <a:off x="6220846" y="5839698"/>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86624" y="60621"/>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charset="-122"/>
                <a:ea typeface="微软雅黑" panose="020B0503020204020204" charset="-122"/>
              </a:rPr>
              <a:t>4</a:t>
            </a:r>
          </a:p>
        </p:txBody>
      </p:sp>
      <p:sp>
        <p:nvSpPr>
          <p:cNvPr id="23" name="矩形 22"/>
          <p:cNvSpPr/>
          <p:nvPr/>
        </p:nvSpPr>
        <p:spPr>
          <a:xfrm>
            <a:off x="726624" y="103417"/>
            <a:ext cx="6319614" cy="830997"/>
          </a:xfrm>
          <a:prstGeom prst="rect">
            <a:avLst/>
          </a:prstGeom>
        </p:spPr>
        <p:txBody>
          <a:bodyPr wrap="square">
            <a:spAutoFit/>
          </a:bodyPr>
          <a:lstStyle/>
          <a:p>
            <a:r>
              <a:rPr lang="zh-CN" altLang="en-US" sz="2400" b="1" dirty="0">
                <a:solidFill>
                  <a:schemeClr val="bg1"/>
                </a:solidFill>
                <a:latin typeface="微软雅黑" panose="020B0503020204020204" charset="-122"/>
                <a:ea typeface="微软雅黑" panose="020B0503020204020204" charset="-122"/>
              </a:rPr>
              <a:t>技术细节</a:t>
            </a:r>
          </a:p>
          <a:p>
            <a:endParaRPr lang="zh-CN" altLang="en-US" sz="2400" b="1" dirty="0">
              <a:solidFill>
                <a:schemeClr val="bg1"/>
              </a:solidFill>
              <a:latin typeface="微软雅黑" panose="020B0503020204020204" charset="-122"/>
              <a:ea typeface="微软雅黑" panose="020B0503020204020204" charset="-122"/>
            </a:endParaRPr>
          </a:p>
        </p:txBody>
      </p:sp>
      <p:pic>
        <p:nvPicPr>
          <p:cNvPr id="29" name="图片 28" descr="无背景logo橙黄"/>
          <p:cNvPicPr>
            <a:picLocks noChangeAspect="1"/>
          </p:cNvPicPr>
          <p:nvPr/>
        </p:nvPicPr>
        <p:blipFill>
          <a:blip r:embed="rId5">
            <a:biLevel thresh="25000"/>
          </a:blip>
          <a:stretch>
            <a:fillRect/>
          </a:stretch>
        </p:blipFill>
        <p:spPr>
          <a:xfrm>
            <a:off x="6890705" y="-232392"/>
            <a:ext cx="2253091" cy="1144496"/>
          </a:xfrm>
          <a:prstGeom prst="rect">
            <a:avLst/>
          </a:prstGeom>
        </p:spPr>
      </p:pic>
      <p:sp>
        <p:nvSpPr>
          <p:cNvPr id="4107" name="矩形 4106"/>
          <p:cNvSpPr/>
          <p:nvPr/>
        </p:nvSpPr>
        <p:spPr>
          <a:xfrm>
            <a:off x="2177523" y="-981"/>
            <a:ext cx="45719" cy="65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8" name="矩形 4107"/>
          <p:cNvSpPr/>
          <p:nvPr/>
        </p:nvSpPr>
        <p:spPr>
          <a:xfrm>
            <a:off x="2258523" y="103416"/>
            <a:ext cx="1402080" cy="460375"/>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梯度裁剪</a:t>
            </a:r>
          </a:p>
        </p:txBody>
      </p:sp>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57</a:t>
            </a:fld>
            <a:endParaRPr lang="zh-CN" altLang="en-US" dirty="0"/>
          </a:p>
        </p:txBody>
      </p:sp>
      <p:sp>
        <p:nvSpPr>
          <p:cNvPr id="2" name="文本框 1"/>
          <p:cNvSpPr txBox="1"/>
          <p:nvPr/>
        </p:nvSpPr>
        <p:spPr>
          <a:xfrm>
            <a:off x="393065" y="911860"/>
            <a:ext cx="1431925" cy="460375"/>
          </a:xfrm>
          <a:prstGeom prst="rect">
            <a:avLst/>
          </a:prstGeom>
          <a:noFill/>
        </p:spPr>
        <p:txBody>
          <a:bodyPr wrap="square" rtlCol="0">
            <a:spAutoFit/>
          </a:bodyPr>
          <a:lstStyle/>
          <a:p>
            <a:r>
              <a:rPr lang="zh-CN" altLang="en-US" sz="2400" b="1">
                <a:solidFill>
                  <a:srgbClr val="002060"/>
                </a:solidFill>
              </a:rPr>
              <a:t>梯度裁剪</a:t>
            </a:r>
          </a:p>
        </p:txBody>
      </p:sp>
      <p:sp>
        <p:nvSpPr>
          <p:cNvPr id="4" name="文本框 3"/>
          <p:cNvSpPr txBox="1"/>
          <p:nvPr/>
        </p:nvSpPr>
        <p:spPr>
          <a:xfrm>
            <a:off x="553720" y="1335300"/>
            <a:ext cx="3293110" cy="2972435"/>
          </a:xfrm>
          <a:prstGeom prst="rect">
            <a:avLst/>
          </a:prstGeom>
          <a:noFill/>
          <a:ln w="12700" cmpd="sng">
            <a:solidFill>
              <a:schemeClr val="accent6">
                <a:lumMod val="50000"/>
              </a:schemeClr>
            </a:solidFill>
            <a:prstDash val="solid"/>
          </a:ln>
        </p:spPr>
        <p:txBody>
          <a:bodyPr wrap="square" rtlCol="0">
            <a:noAutofit/>
          </a:bodyPr>
          <a:lstStyle/>
          <a:p>
            <a:pPr indent="0" fontAlgn="auto">
              <a:lnSpc>
                <a:spcPct val="130000"/>
              </a:lnSpc>
            </a:pPr>
            <a:r>
              <a:rPr lang="zh-CN" altLang="en-US">
                <a:latin typeface="Times New Roman" panose="02020603050405020304" pitchFamily="18" charset="0"/>
                <a:cs typeface="Times New Roman" panose="02020603050405020304" pitchFamily="18" charset="0"/>
              </a:rPr>
              <a:t>一个可微函数𝑓，我们记𝑓在任意一点的梯度为</a:t>
            </a:r>
            <a:r>
              <a:rPr lang="en-US" altLang="zh-CN">
                <a:latin typeface="Times New Roman" panose="02020603050405020304" pitchFamily="18" charset="0"/>
                <a:cs typeface="Times New Roman" panose="02020603050405020304" pitchFamily="18" charset="0"/>
              </a:rPr>
              <a:t>g</a:t>
            </a:r>
            <a:r>
              <a:rPr lang="zh-CN" altLang="en-US">
                <a:latin typeface="Times New Roman" panose="02020603050405020304" pitchFamily="18" charset="0"/>
                <a:cs typeface="Times New Roman" panose="02020603050405020304" pitchFamily="18" charset="0"/>
              </a:rPr>
              <a:t>,如果‖</a:t>
            </a:r>
            <a:r>
              <a:rPr lang="en-US" altLang="zh-CN">
                <a:latin typeface="Times New Roman" panose="02020603050405020304" pitchFamily="18" charset="0"/>
                <a:cs typeface="Times New Roman" panose="02020603050405020304" pitchFamily="18" charset="0"/>
              </a:rPr>
              <a:t>g</a:t>
            </a:r>
            <a:r>
              <a:rPr lang="zh-CN" altLang="en-US">
                <a:latin typeface="Times New Roman" panose="02020603050405020304" pitchFamily="18" charset="0"/>
                <a:cs typeface="Times New Roman" panose="02020603050405020304" pitchFamily="18" charset="0"/>
              </a:rPr>
              <a:t>‖⩾𝑐，则调整当前梯度为</a:t>
            </a:r>
          </a:p>
          <a:p>
            <a:pPr indent="0" fontAlgn="auto">
              <a:lnSpc>
                <a:spcPct val="130000"/>
              </a:lnSpc>
            </a:pPr>
            <a:endParaRPr lang="zh-CN" altLang="en-US">
              <a:latin typeface="Times New Roman" panose="02020603050405020304" pitchFamily="18" charset="0"/>
              <a:cs typeface="Times New Roman" panose="02020603050405020304" pitchFamily="18" charset="0"/>
            </a:endParaRPr>
          </a:p>
          <a:p>
            <a:pPr indent="0" fontAlgn="auto">
              <a:lnSpc>
                <a:spcPct val="130000"/>
              </a:lnSpc>
            </a:pPr>
            <a:endParaRPr lang="zh-CN" altLang="en-US">
              <a:latin typeface="Times New Roman" panose="02020603050405020304" pitchFamily="18" charset="0"/>
              <a:cs typeface="Times New Roman" panose="02020603050405020304" pitchFamily="18" charset="0"/>
            </a:endParaRPr>
          </a:p>
          <a:p>
            <a:pPr indent="0" fontAlgn="auto">
              <a:lnSpc>
                <a:spcPct val="130000"/>
              </a:lnSpc>
            </a:pPr>
            <a:endParaRPr lang="zh-CN" altLang="en-US">
              <a:latin typeface="Times New Roman" panose="02020603050405020304" pitchFamily="18" charset="0"/>
              <a:cs typeface="Times New Roman" panose="02020603050405020304" pitchFamily="18" charset="0"/>
            </a:endParaRPr>
          </a:p>
          <a:p>
            <a:pPr indent="0" fontAlgn="auto">
              <a:lnSpc>
                <a:spcPct val="130000"/>
              </a:lnSpc>
            </a:pPr>
            <a:r>
              <a:rPr lang="zh-CN" altLang="en-US">
                <a:latin typeface="Times New Roman" panose="02020603050405020304" pitchFamily="18" charset="0"/>
                <a:cs typeface="Times New Roman" panose="02020603050405020304" pitchFamily="18" charset="0"/>
              </a:rPr>
              <a:t>称这个过程为梯度裁剪。其中𝑐为超参数。</a:t>
            </a:r>
          </a:p>
        </p:txBody>
      </p:sp>
      <p:pic>
        <p:nvPicPr>
          <p:cNvPr id="5" name="图片 4"/>
          <p:cNvPicPr>
            <a:picLocks noChangeAspect="1"/>
          </p:cNvPicPr>
          <p:nvPr>
            <p:custDataLst>
              <p:tags r:id="rId1"/>
            </p:custDataLst>
          </p:nvPr>
        </p:nvPicPr>
        <p:blipFill>
          <a:blip r:embed="rId6"/>
          <a:stretch>
            <a:fillRect/>
          </a:stretch>
        </p:blipFill>
        <p:spPr>
          <a:xfrm>
            <a:off x="993140" y="2556405"/>
            <a:ext cx="1830070" cy="722630"/>
          </a:xfrm>
          <a:prstGeom prst="rect">
            <a:avLst/>
          </a:prstGeom>
        </p:spPr>
      </p:pic>
      <p:pic>
        <p:nvPicPr>
          <p:cNvPr id="6" name="图片 5"/>
          <p:cNvPicPr>
            <a:picLocks noChangeAspect="1"/>
          </p:cNvPicPr>
          <p:nvPr>
            <p:custDataLst>
              <p:tags r:id="rId2"/>
            </p:custDataLst>
          </p:nvPr>
        </p:nvPicPr>
        <p:blipFill>
          <a:blip r:embed="rId7"/>
          <a:stretch>
            <a:fillRect/>
          </a:stretch>
        </p:blipFill>
        <p:spPr>
          <a:xfrm>
            <a:off x="4692015" y="1335300"/>
            <a:ext cx="3707130" cy="2469781"/>
          </a:xfrm>
          <a:prstGeom prst="rect">
            <a:avLst/>
          </a:prstGeom>
          <a:effectLst>
            <a:outerShdw blurRad="63500" sx="102000" sy="102000" algn="ctr" rotWithShape="0">
              <a:prstClr val="black">
                <a:alpha val="40000"/>
              </a:prstClr>
            </a:outerShdw>
          </a:effectLst>
        </p:spPr>
      </p:pic>
      <p:sp>
        <p:nvSpPr>
          <p:cNvPr id="7" name="文本框 6"/>
          <p:cNvSpPr txBox="1"/>
          <p:nvPr/>
        </p:nvSpPr>
        <p:spPr>
          <a:xfrm>
            <a:off x="4774882" y="837326"/>
            <a:ext cx="354139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裁剪梯度下降算法最小化𝑓(𝑥)</a:t>
            </a:r>
          </a:p>
        </p:txBody>
      </p:sp>
      <p:pic>
        <p:nvPicPr>
          <p:cNvPr id="9" name="图片 8">
            <a:extLst>
              <a:ext uri="{FF2B5EF4-FFF2-40B4-BE49-F238E27FC236}">
                <a16:creationId xmlns:a16="http://schemas.microsoft.com/office/drawing/2014/main" id="{2A21D30B-2A93-450B-B0E5-549C1AE921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990" y="4005592"/>
            <a:ext cx="5488337" cy="2748991"/>
          </a:xfrm>
          <a:prstGeom prst="rect">
            <a:avLst/>
          </a:prstGeom>
        </p:spPr>
      </p:pic>
    </p:spTree>
    <p:extLst>
      <p:ext uri="{BB962C8B-B14F-4D97-AF65-F5344CB8AC3E}">
        <p14:creationId xmlns:p14="http://schemas.microsoft.com/office/powerpoint/2010/main" val="20876473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3"/>
          <p:cNvSpPr/>
          <p:nvPr/>
        </p:nvSpPr>
        <p:spPr>
          <a:xfrm>
            <a:off x="-36512" y="0"/>
            <a:ext cx="2424112" cy="6858000"/>
          </a:xfrm>
          <a:prstGeom prst="rect">
            <a:avLst/>
          </a:prstGeom>
          <a:solidFill>
            <a:srgbClr val="002060"/>
          </a:solidFill>
          <a:ln w="9525">
            <a:noFill/>
          </a:ln>
        </p:spPr>
        <p:txBody>
          <a:bodyPr anchor="ctr"/>
          <a:lstStyle/>
          <a:p>
            <a:pPr algn="ctr"/>
            <a:endParaRPr lang="en-US" altLang="zh-CN" dirty="0">
              <a:solidFill>
                <a:schemeClr val="bg1"/>
              </a:solidFill>
              <a:latin typeface="宋体" panose="02010600030101010101" pitchFamily="2" charset="-122"/>
              <a:ea typeface="宋体" panose="02010600030101010101" pitchFamily="2" charset="-122"/>
            </a:endParaRPr>
          </a:p>
        </p:txBody>
      </p:sp>
      <p:grpSp>
        <p:nvGrpSpPr>
          <p:cNvPr id="7170" name="组合 52"/>
          <p:cNvGrpSpPr/>
          <p:nvPr/>
        </p:nvGrpSpPr>
        <p:grpSpPr>
          <a:xfrm>
            <a:off x="234518" y="2681288"/>
            <a:ext cx="1882055" cy="1253633"/>
            <a:chOff x="257970" y="2087602"/>
            <a:chExt cx="1883123" cy="1252581"/>
          </a:xfrm>
        </p:grpSpPr>
        <p:sp>
          <p:nvSpPr>
            <p:cNvPr id="7171" name="矩形 53"/>
            <p:cNvSpPr/>
            <p:nvPr/>
          </p:nvSpPr>
          <p:spPr>
            <a:xfrm>
              <a:off x="696544" y="2087602"/>
              <a:ext cx="1005974" cy="584284"/>
            </a:xfrm>
            <a:prstGeom prst="rect">
              <a:avLst/>
            </a:prstGeom>
            <a:noFill/>
            <a:ln w="9525">
              <a:noFill/>
            </a:ln>
          </p:spPr>
          <p:txBody>
            <a:bodyPr wrap="none" anchor="t">
              <a:spAutoFit/>
            </a:bodyPr>
            <a:lstStyle/>
            <a:p>
              <a:pPr algn="ctr" defTabSz="685800"/>
              <a:r>
                <a:rPr lang="zh-CN" altLang="en-US" sz="3200" b="1" dirty="0">
                  <a:solidFill>
                    <a:srgbClr val="FFFFFF"/>
                  </a:solidFill>
                  <a:latin typeface="微软雅黑" panose="020B0503020204020204" pitchFamily="34" charset="-122"/>
                  <a:ea typeface="微软雅黑" panose="020B0503020204020204" pitchFamily="34" charset="-122"/>
                </a:rPr>
                <a:t>目录</a:t>
              </a:r>
            </a:p>
          </p:txBody>
        </p:sp>
        <p:sp>
          <p:nvSpPr>
            <p:cNvPr id="7172" name="TextBox 54"/>
            <p:cNvSpPr txBox="1"/>
            <p:nvPr/>
          </p:nvSpPr>
          <p:spPr>
            <a:xfrm>
              <a:off x="257970" y="2755899"/>
              <a:ext cx="1883123" cy="584284"/>
            </a:xfrm>
            <a:prstGeom prst="rect">
              <a:avLst/>
            </a:prstGeom>
            <a:noFill/>
            <a:ln w="9525">
              <a:noFill/>
            </a:ln>
          </p:spPr>
          <p:txBody>
            <a:bodyPr wrap="none" anchor="t">
              <a:spAutoFit/>
            </a:bodyPr>
            <a:lstStyle/>
            <a:p>
              <a:pPr algn="ctr" defTabSz="685800"/>
              <a:r>
                <a:rPr lang="en-US" altLang="zh-CN" sz="3200" dirty="0">
                  <a:solidFill>
                    <a:srgbClr val="FFFFFF"/>
                  </a:solidFill>
                  <a:latin typeface="微软雅黑" panose="020B0503020204020204" pitchFamily="34" charset="-122"/>
                  <a:ea typeface="微软雅黑" panose="020B0503020204020204" pitchFamily="34" charset="-122"/>
                </a:rPr>
                <a:t>contents</a:t>
              </a:r>
              <a:endParaRPr lang="zh-CN" altLang="en-US" sz="3200" dirty="0">
                <a:solidFill>
                  <a:srgbClr val="FFFFFF"/>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696826" y="3205037"/>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3</a:t>
            </a:r>
            <a:endParaRPr lang="zh-CN" altLang="en-US" b="1" dirty="0">
              <a:latin typeface="微软雅黑" panose="020B0503020204020204" pitchFamily="34" charset="-122"/>
              <a:ea typeface="微软雅黑" panose="020B0503020204020204" pitchFamily="34" charset="-122"/>
            </a:endParaRPr>
          </a:p>
        </p:txBody>
      </p:sp>
      <p:sp>
        <p:nvSpPr>
          <p:cNvPr id="17" name="椭圆 16"/>
          <p:cNvSpPr/>
          <p:nvPr/>
        </p:nvSpPr>
        <p:spPr>
          <a:xfrm>
            <a:off x="2700252" y="4349964"/>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4</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2700252" y="5494891"/>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5</a:t>
            </a:r>
            <a:endParaRPr lang="zh-CN" altLang="en-US" b="1" dirty="0">
              <a:latin typeface="微软雅黑" panose="020B0503020204020204" pitchFamily="34" charset="-122"/>
              <a:ea typeface="微软雅黑" panose="020B0503020204020204" pitchFamily="34" charset="-122"/>
            </a:endParaRPr>
          </a:p>
        </p:txBody>
      </p:sp>
      <p:sp>
        <p:nvSpPr>
          <p:cNvPr id="4" name="椭圆 3"/>
          <p:cNvSpPr/>
          <p:nvPr/>
        </p:nvSpPr>
        <p:spPr>
          <a:xfrm>
            <a:off x="2700252" y="915183"/>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1</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51810" y="908720"/>
            <a:ext cx="3096344" cy="460375"/>
          </a:xfrm>
          <a:prstGeom prst="rect">
            <a:avLst/>
          </a:prstGeom>
          <a:noFill/>
        </p:spPr>
        <p:txBody>
          <a:bodyPr wrap="square" rtlCol="0">
            <a:spAutoFit/>
          </a:bodyPr>
          <a:lstStyle/>
          <a:p>
            <a:pPr algn="ctr"/>
            <a:r>
              <a:rPr lang="zh-CN" altLang="en-US" sz="2400" b="1" spc="300" dirty="0">
                <a:solidFill>
                  <a:schemeClr val="bg2">
                    <a:lumMod val="90000"/>
                  </a:schemeClr>
                </a:solidFill>
                <a:latin typeface="微软雅黑" panose="020B0503020204020204" pitchFamily="34" charset="-122"/>
                <a:ea typeface="微软雅黑" panose="020B0503020204020204" pitchFamily="34" charset="-122"/>
              </a:rPr>
              <a:t>研究背景及现状</a:t>
            </a:r>
            <a:endParaRPr lang="zh-HK" altLang="en-US" sz="2400" b="1" spc="300" dirty="0">
              <a:solidFill>
                <a:schemeClr val="bg2">
                  <a:lumMod val="90000"/>
                </a:schemeClr>
              </a:solidFill>
              <a:latin typeface="微软雅黑" panose="020B0503020204020204" pitchFamily="34" charset="-122"/>
              <a:ea typeface="微软雅黑" panose="020B0503020204020204" pitchFamily="34" charset="-122"/>
            </a:endParaRPr>
          </a:p>
        </p:txBody>
      </p:sp>
      <p:sp>
        <p:nvSpPr>
          <p:cNvPr id="13" name="椭圆 12"/>
          <p:cNvSpPr/>
          <p:nvPr/>
        </p:nvSpPr>
        <p:spPr>
          <a:xfrm>
            <a:off x="2696826" y="2060110"/>
            <a:ext cx="1584176" cy="50405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PART 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69966" y="2058147"/>
            <a:ext cx="486003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cs typeface="Times New Roman" panose="02020603050405020304" pitchFamily="18" charset="0"/>
              </a:rPr>
              <a:t>理论介绍</a:t>
            </a:r>
          </a:p>
        </p:txBody>
      </p:sp>
      <p:sp>
        <p:nvSpPr>
          <p:cNvPr id="16" name="文本框 15"/>
          <p:cNvSpPr txBox="1"/>
          <p:nvPr/>
        </p:nvSpPr>
        <p:spPr>
          <a:xfrm>
            <a:off x="4675746" y="3208864"/>
            <a:ext cx="4248472"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研究内容</a:t>
            </a:r>
          </a:p>
        </p:txBody>
      </p:sp>
      <p:sp>
        <p:nvSpPr>
          <p:cNvPr id="18" name="文本框 17"/>
          <p:cNvSpPr txBox="1"/>
          <p:nvPr/>
        </p:nvSpPr>
        <p:spPr>
          <a:xfrm>
            <a:off x="5251810" y="4359581"/>
            <a:ext cx="3096344" cy="461665"/>
          </a:xfrm>
          <a:prstGeom prst="rect">
            <a:avLst/>
          </a:prstGeom>
          <a:noFill/>
        </p:spPr>
        <p:txBody>
          <a:bodyPr wrap="square" rtlCol="0">
            <a:spAutoFit/>
          </a:bodyPr>
          <a:lstStyle/>
          <a:p>
            <a:pPr algn="ctr"/>
            <a:r>
              <a:rPr lang="zh-CN" altLang="en-US" sz="2400" b="1" dirty="0">
                <a:solidFill>
                  <a:schemeClr val="bg2">
                    <a:lumMod val="90000"/>
                  </a:schemeClr>
                </a:solidFill>
                <a:latin typeface="微软雅黑" panose="020B0503020204020204" pitchFamily="34" charset="-122"/>
                <a:ea typeface="微软雅黑" panose="020B0503020204020204" pitchFamily="34" charset="-122"/>
              </a:rPr>
              <a:t>技术细节</a:t>
            </a:r>
          </a:p>
        </p:txBody>
      </p:sp>
      <p:sp>
        <p:nvSpPr>
          <p:cNvPr id="19" name="文本框 18"/>
          <p:cNvSpPr txBox="1"/>
          <p:nvPr/>
        </p:nvSpPr>
        <p:spPr>
          <a:xfrm>
            <a:off x="4572000" y="5510298"/>
            <a:ext cx="4455965"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创新点及展望</a:t>
            </a:r>
          </a:p>
        </p:txBody>
      </p:sp>
    </p:spTree>
    <p:extLst>
      <p:ext uri="{BB962C8B-B14F-4D97-AF65-F5344CB8AC3E}">
        <p14:creationId xmlns:p14="http://schemas.microsoft.com/office/powerpoint/2010/main" val="3037390883"/>
      </p:ext>
    </p:extLst>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8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726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5</a:t>
            </a:r>
          </a:p>
        </p:txBody>
      </p:sp>
      <p:sp>
        <p:nvSpPr>
          <p:cNvPr id="11" name="矩形 10"/>
          <p:cNvSpPr/>
          <p:nvPr/>
        </p:nvSpPr>
        <p:spPr>
          <a:xfrm>
            <a:off x="726624" y="115482"/>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创新点及展望</a:t>
            </a:r>
          </a:p>
        </p:txBody>
      </p:sp>
      <p:pic>
        <p:nvPicPr>
          <p:cNvPr id="12" name="图片 11" descr="无背景logo橙黄"/>
          <p:cNvPicPr>
            <a:picLocks noChangeAspect="1"/>
          </p:cNvPicPr>
          <p:nvPr/>
        </p:nvPicPr>
        <p:blipFill>
          <a:blip r:embed="rId3">
            <a:biLevel thresh="25000"/>
          </a:blip>
          <a:stretch>
            <a:fillRect/>
          </a:stretch>
        </p:blipFill>
        <p:spPr>
          <a:xfrm>
            <a:off x="6890909" y="-239805"/>
            <a:ext cx="2253091" cy="1144496"/>
          </a:xfrm>
          <a:prstGeom prst="rect">
            <a:avLst/>
          </a:prstGeom>
        </p:spPr>
      </p:pic>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59</a:t>
            </a:fld>
            <a:endParaRPr lang="zh-CN" altLang="en-US" dirty="0"/>
          </a:p>
        </p:txBody>
      </p:sp>
      <p:sp>
        <p:nvSpPr>
          <p:cNvPr id="25" name="矩形 24">
            <a:extLst>
              <a:ext uri="{FF2B5EF4-FFF2-40B4-BE49-F238E27FC236}">
                <a16:creationId xmlns:a16="http://schemas.microsoft.com/office/drawing/2014/main" id="{621609FE-446F-4B72-9C23-622767FFF077}"/>
              </a:ext>
            </a:extLst>
          </p:cNvPr>
          <p:cNvSpPr/>
          <p:nvPr/>
        </p:nvSpPr>
        <p:spPr>
          <a:xfrm>
            <a:off x="849302" y="1645864"/>
            <a:ext cx="7445394" cy="4346831"/>
          </a:xfrm>
          <a:prstGeom prst="rect">
            <a:avLst/>
          </a:prstGeom>
        </p:spPr>
        <p:txBody>
          <a:bodyPr wrap="square">
            <a:spAutoFit/>
          </a:bodyPr>
          <a:lstStyle/>
          <a:p>
            <a:pPr marL="342900" indent="-342900" algn="just">
              <a:lnSpc>
                <a:spcPct val="150000"/>
              </a:lnSpc>
              <a:spcBef>
                <a:spcPts val="600"/>
              </a:spcBef>
              <a:spcAft>
                <a:spcPts val="0"/>
              </a:spcAft>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根据</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测量数据相关性</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，完成了数据筛选，并使用自编码器构造了</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特征空间</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，并实现了气象</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系统重构</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a:t>
            </a:r>
            <a:endParaRPr lang="en-US" altLang="zh-CN" sz="2000" b="0" i="0" u="none" strike="noStrike" baseline="0" dirty="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0"/>
              </a:spcAft>
              <a:buFont typeface="Wingdings" panose="05000000000000000000" pitchFamily="2" charset="2"/>
              <a:buChar char="n"/>
            </a:pP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构造了与原系统具有类似动态系统演化规律的</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等效系统</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，通过对</a:t>
            </a:r>
            <a:r>
              <a:rPr lang="zh-CN" altLang="en-US" sz="2000" b="1" dirty="0">
                <a:solidFill>
                  <a:srgbClr val="002060"/>
                </a:solidFill>
                <a:latin typeface="微软雅黑" panose="020B0503020204020204" pitchFamily="34" charset="-122"/>
                <a:ea typeface="微软雅黑" panose="020B0503020204020204" pitchFamily="34" charset="-122"/>
              </a:rPr>
              <a:t>高维离散线性</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等效系统的分析，</a:t>
            </a:r>
            <a:r>
              <a:rPr lang="zh-CN" altLang="en-US" sz="2000" dirty="0">
                <a:solidFill>
                  <a:srgbClr val="000000"/>
                </a:solidFill>
                <a:latin typeface="微软雅黑" panose="020B0503020204020204" pitchFamily="34" charset="-122"/>
                <a:ea typeface="微软雅黑" panose="020B0503020204020204" pitchFamily="34" charset="-122"/>
              </a:rPr>
              <a:t>明确了气象系统的</a:t>
            </a:r>
            <a:r>
              <a:rPr lang="zh-CN" altLang="en-US" sz="2000" b="1" dirty="0">
                <a:solidFill>
                  <a:srgbClr val="002060"/>
                </a:solidFill>
                <a:latin typeface="微软雅黑" panose="020B0503020204020204" pitchFamily="34" charset="-122"/>
                <a:ea typeface="微软雅黑" panose="020B0503020204020204" pitchFamily="34" charset="-122"/>
              </a:rPr>
              <a:t>稳定性</a:t>
            </a:r>
            <a:r>
              <a:rPr lang="zh-CN" altLang="en-US" sz="2000" dirty="0">
                <a:solidFill>
                  <a:srgbClr val="000000"/>
                </a:solidFill>
                <a:latin typeface="微软雅黑" panose="020B0503020204020204" pitchFamily="34" charset="-122"/>
                <a:ea typeface="微软雅黑" panose="020B0503020204020204" pitchFamily="34" charset="-122"/>
              </a:rPr>
              <a:t>，并通过解码器重构系统实现了</a:t>
            </a:r>
            <a:r>
              <a:rPr lang="zh-CN" altLang="en-US" sz="2000" b="1" dirty="0">
                <a:solidFill>
                  <a:srgbClr val="002060"/>
                </a:solidFill>
                <a:latin typeface="微软雅黑" panose="020B0503020204020204" pitchFamily="34" charset="-122"/>
                <a:ea typeface="微软雅黑" panose="020B0503020204020204" pitchFamily="34" charset="-122"/>
              </a:rPr>
              <a:t>各物理量</a:t>
            </a:r>
            <a:r>
              <a:rPr lang="zh-CN" altLang="en-US" sz="2000" dirty="0">
                <a:solidFill>
                  <a:srgbClr val="000000"/>
                </a:solidFill>
                <a:latin typeface="微软雅黑" panose="020B0503020204020204" pitchFamily="34" charset="-122"/>
                <a:ea typeface="微软雅黑" panose="020B0503020204020204" pitchFamily="34" charset="-122"/>
              </a:rPr>
              <a:t>的</a:t>
            </a:r>
            <a:r>
              <a:rPr lang="zh-CN" altLang="en-US" sz="2000" b="1" dirty="0">
                <a:solidFill>
                  <a:srgbClr val="002060"/>
                </a:solidFill>
                <a:latin typeface="微软雅黑" panose="020B0503020204020204" pitchFamily="34" charset="-122"/>
                <a:ea typeface="微软雅黑" panose="020B0503020204020204" pitchFamily="34" charset="-122"/>
              </a:rPr>
              <a:t>多步预测</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 </a:t>
            </a:r>
            <a:endParaRPr lang="en-US" altLang="zh-CN" sz="2000" b="0" i="0" u="none" strike="noStrike" baseline="0" dirty="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0"/>
              </a:spcAft>
              <a:buFont typeface="Wingdings" panose="05000000000000000000" pitchFamily="2" charset="2"/>
              <a:buChar char="n"/>
            </a:pP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选用了可</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并行训练</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的</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参数较少</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的模型，减少了时间成本；采用权重衰减、</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dropout</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层等技巧，防止了</a:t>
            </a:r>
            <a:r>
              <a:rPr lang="zh-CN" altLang="en-US" sz="2000" b="1" i="0" u="none" strike="noStrike" baseline="0" dirty="0">
                <a:solidFill>
                  <a:srgbClr val="002060"/>
                </a:solidFill>
                <a:latin typeface="微软雅黑" panose="020B0503020204020204" pitchFamily="34" charset="-122"/>
                <a:ea typeface="微软雅黑" panose="020B0503020204020204" pitchFamily="34" charset="-122"/>
              </a:rPr>
              <a:t>模型过拟合</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；通过梯度裁剪、批量归一化等设计，防止</a:t>
            </a:r>
            <a:r>
              <a:rPr lang="zh-CN" altLang="en-US" sz="2000" dirty="0">
                <a:solidFill>
                  <a:srgbClr val="000000"/>
                </a:solidFill>
                <a:latin typeface="微软雅黑" panose="020B0503020204020204" pitchFamily="34" charset="-122"/>
                <a:ea typeface="微软雅黑" panose="020B0503020204020204" pitchFamily="34" charset="-122"/>
              </a:rPr>
              <a:t>了</a:t>
            </a:r>
            <a:r>
              <a:rPr lang="zh-CN" altLang="en-US" sz="2000" b="1" dirty="0">
                <a:solidFill>
                  <a:srgbClr val="002060"/>
                </a:solidFill>
                <a:latin typeface="微软雅黑" panose="020B0503020204020204" pitchFamily="34" charset="-122"/>
                <a:ea typeface="微软雅黑" panose="020B0503020204020204" pitchFamily="34" charset="-122"/>
              </a:rPr>
              <a:t>梯度爆炸</a:t>
            </a:r>
            <a:r>
              <a:rPr lang="zh-CN" altLang="en-US" sz="2000" dirty="0">
                <a:solidFill>
                  <a:srgbClr val="000000"/>
                </a:solidFill>
                <a:latin typeface="微软雅黑" panose="020B0503020204020204" pitchFamily="34" charset="-122"/>
                <a:ea typeface="微软雅黑" panose="020B0503020204020204" pitchFamily="34" charset="-122"/>
              </a:rPr>
              <a:t>。实现了更</a:t>
            </a:r>
            <a:r>
              <a:rPr lang="zh-CN" altLang="en-US" sz="2000" b="1" dirty="0">
                <a:solidFill>
                  <a:srgbClr val="002060"/>
                </a:solidFill>
                <a:latin typeface="微软雅黑" panose="020B0503020204020204" pitchFamily="34" charset="-122"/>
                <a:ea typeface="微软雅黑" panose="020B0503020204020204" pitchFamily="34" charset="-122"/>
              </a:rPr>
              <a:t>经济</a:t>
            </a:r>
            <a:r>
              <a:rPr lang="zh-CN" altLang="en-US" sz="2000" dirty="0">
                <a:solidFill>
                  <a:srgbClr val="000000"/>
                </a:solidFill>
                <a:latin typeface="微软雅黑" panose="020B0503020204020204" pitchFamily="34" charset="-122"/>
                <a:ea typeface="微软雅黑" panose="020B0503020204020204" pitchFamily="34" charset="-122"/>
              </a:rPr>
              <a:t>、更</a:t>
            </a:r>
            <a:r>
              <a:rPr lang="zh-CN" altLang="en-US" sz="2000" b="1" dirty="0">
                <a:solidFill>
                  <a:srgbClr val="002060"/>
                </a:solidFill>
                <a:latin typeface="微软雅黑" panose="020B0503020204020204" pitchFamily="34" charset="-122"/>
                <a:ea typeface="微软雅黑" panose="020B0503020204020204" pitchFamily="34" charset="-122"/>
              </a:rPr>
              <a:t>稳定</a:t>
            </a:r>
            <a:r>
              <a:rPr lang="zh-CN" altLang="en-US" sz="2000" dirty="0">
                <a:solidFill>
                  <a:srgbClr val="000000"/>
                </a:solidFill>
                <a:latin typeface="微软雅黑" panose="020B0503020204020204" pitchFamily="34" charset="-122"/>
                <a:ea typeface="微软雅黑" panose="020B0503020204020204" pitchFamily="34" charset="-122"/>
              </a:rPr>
              <a:t>、更</a:t>
            </a:r>
            <a:r>
              <a:rPr lang="zh-CN" altLang="en-US" sz="2000" b="1" dirty="0">
                <a:solidFill>
                  <a:srgbClr val="002060"/>
                </a:solidFill>
                <a:latin typeface="微软雅黑" panose="020B0503020204020204" pitchFamily="34" charset="-122"/>
                <a:ea typeface="微软雅黑" panose="020B0503020204020204" pitchFamily="34" charset="-122"/>
              </a:rPr>
              <a:t>泛化</a:t>
            </a:r>
            <a:r>
              <a:rPr lang="zh-CN" altLang="en-US" sz="2000" dirty="0">
                <a:solidFill>
                  <a:srgbClr val="000000"/>
                </a:solidFill>
                <a:latin typeface="微软雅黑" panose="020B0503020204020204" pitchFamily="34" charset="-122"/>
                <a:ea typeface="微软雅黑" panose="020B0503020204020204" pitchFamily="34" charset="-122"/>
              </a:rPr>
              <a:t>的模型设计与训练</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F8CA6B5-A583-4012-9D1F-F8202B3C6C58}"/>
              </a:ext>
            </a:extLst>
          </p:cNvPr>
          <p:cNvSpPr/>
          <p:nvPr/>
        </p:nvSpPr>
        <p:spPr>
          <a:xfrm>
            <a:off x="404623" y="1196752"/>
            <a:ext cx="1465039" cy="346552"/>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创新点</a:t>
            </a:r>
          </a:p>
        </p:txBody>
      </p:sp>
      <p:sp>
        <p:nvSpPr>
          <p:cNvPr id="38" name="矩形 37">
            <a:extLst>
              <a:ext uri="{FF2B5EF4-FFF2-40B4-BE49-F238E27FC236}">
                <a16:creationId xmlns:a16="http://schemas.microsoft.com/office/drawing/2014/main" id="{D2AC9AC0-86F5-4734-8D6D-3677D704F1E1}"/>
              </a:ext>
            </a:extLst>
          </p:cNvPr>
          <p:cNvSpPr/>
          <p:nvPr/>
        </p:nvSpPr>
        <p:spPr>
          <a:xfrm>
            <a:off x="404622" y="1540637"/>
            <a:ext cx="8334755" cy="4624667"/>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45" y="-1270"/>
            <a:ext cx="9144000" cy="662940"/>
            <a:chOff x="0" y="351"/>
            <a:chExt cx="14400" cy="1044"/>
          </a:xfrm>
        </p:grpSpPr>
        <p:sp>
          <p:nvSpPr>
            <p:cNvPr id="3" name="矩形 2"/>
            <p:cNvSpPr/>
            <p:nvPr/>
          </p:nvSpPr>
          <p:spPr>
            <a:xfrm>
              <a:off x="0" y="353"/>
              <a:ext cx="14400" cy="104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94" y="448"/>
              <a:ext cx="850" cy="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5" name="矩形 4"/>
            <p:cNvSpPr/>
            <p:nvPr/>
          </p:nvSpPr>
          <p:spPr>
            <a:xfrm>
              <a:off x="1144" y="516"/>
              <a:ext cx="3118" cy="72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sp>
          <p:nvSpPr>
            <p:cNvPr id="6" name="矩形 5"/>
            <p:cNvSpPr/>
            <p:nvPr/>
          </p:nvSpPr>
          <p:spPr>
            <a:xfrm>
              <a:off x="3557" y="510"/>
              <a:ext cx="3168" cy="725"/>
            </a:xfrm>
            <a:prstGeom prst="rect">
              <a:avLst/>
            </a:prstGeom>
          </p:spPr>
          <p:txBody>
            <a:bodyPr wrap="none">
              <a:spAutoFit/>
            </a:bodyPr>
            <a:lstStyle/>
            <a:p>
              <a:pPr algn="l"/>
              <a:r>
                <a:rPr sz="2400" b="1" dirty="0">
                  <a:solidFill>
                    <a:schemeClr val="bg1"/>
                  </a:solidFill>
                  <a:latin typeface="微软雅黑" panose="020B0503020204020204" pitchFamily="34" charset="-122"/>
                  <a:ea typeface="微软雅黑" panose="020B0503020204020204" pitchFamily="34" charset="-122"/>
                  <a:sym typeface="+mn-ea"/>
                </a:rPr>
                <a:t>多传感器融合</a:t>
              </a:r>
              <a:endParaRPr lang="zh-CN" altLang="en-US" sz="2400" dirty="0">
                <a:solidFill>
                  <a:schemeClr val="bg1"/>
                </a:solidFill>
              </a:endParaRPr>
            </a:p>
          </p:txBody>
        </p:sp>
        <p:sp>
          <p:nvSpPr>
            <p:cNvPr id="7" name="矩形 6"/>
            <p:cNvSpPr/>
            <p:nvPr/>
          </p:nvSpPr>
          <p:spPr>
            <a:xfrm>
              <a:off x="3429" y="351"/>
              <a:ext cx="72" cy="1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无背景logo橙黄"/>
          <p:cNvPicPr>
            <a:picLocks noChangeAspect="1"/>
          </p:cNvPicPr>
          <p:nvPr/>
        </p:nvPicPr>
        <p:blipFill>
          <a:blip r:embed="rId10">
            <a:biLevel thresh="25000"/>
          </a:blip>
          <a:stretch>
            <a:fillRect/>
          </a:stretch>
        </p:blipFill>
        <p:spPr>
          <a:xfrm>
            <a:off x="6890705" y="-237182"/>
            <a:ext cx="2253091" cy="1144496"/>
          </a:xfrm>
          <a:prstGeom prst="rect">
            <a:avLst/>
          </a:prstGeom>
        </p:spPr>
      </p:pic>
      <p:pic>
        <p:nvPicPr>
          <p:cNvPr id="16" name="图片 15"/>
          <p:cNvPicPr/>
          <p:nvPr>
            <p:custDataLst>
              <p:tags r:id="rId1"/>
            </p:custDataLst>
          </p:nvPr>
        </p:nvPicPr>
        <p:blipFill>
          <a:blip r:embed="rId11"/>
          <a:stretch>
            <a:fillRect/>
          </a:stretch>
        </p:blipFill>
        <p:spPr>
          <a:xfrm>
            <a:off x="5140960" y="1220080"/>
            <a:ext cx="3825875" cy="1800000"/>
          </a:xfrm>
          <a:prstGeom prst="rect">
            <a:avLst/>
          </a:prstGeom>
          <a:ln w="28575" cmpd="thickThin">
            <a:solidFill>
              <a:schemeClr val="accent2">
                <a:lumMod val="60000"/>
                <a:lumOff val="40000"/>
              </a:schemeClr>
            </a:solidFill>
            <a:prstDash val="solid"/>
          </a:ln>
        </p:spPr>
      </p:pic>
      <p:sp>
        <p:nvSpPr>
          <p:cNvPr id="18" name="文本框 17"/>
          <p:cNvSpPr txBox="1"/>
          <p:nvPr/>
        </p:nvSpPr>
        <p:spPr>
          <a:xfrm>
            <a:off x="4677410" y="1296670"/>
            <a:ext cx="395605" cy="1630045"/>
          </a:xfrm>
          <a:prstGeom prst="rect">
            <a:avLst/>
          </a:prstGeom>
          <a:noFill/>
        </p:spPr>
        <p:txBody>
          <a:bodyPr wrap="square" rtlCol="0">
            <a:spAutoFit/>
          </a:bodyPr>
          <a:lstStyle/>
          <a:p>
            <a:pPr algn="ctr"/>
            <a:r>
              <a:rPr lang="zh-CN" altLang="en-US" sz="2000">
                <a:latin typeface="微软雅黑" panose="020B0503020204020204" pitchFamily="34" charset="-122"/>
                <a:ea typeface="微软雅黑" panose="020B0503020204020204" pitchFamily="34" charset="-122"/>
              </a:rPr>
              <a:t>数</a:t>
            </a:r>
          </a:p>
          <a:p>
            <a:pPr algn="ctr"/>
            <a:r>
              <a:rPr lang="zh-CN" altLang="en-US" sz="2000">
                <a:latin typeface="微软雅黑" panose="020B0503020204020204" pitchFamily="34" charset="-122"/>
                <a:ea typeface="微软雅黑" panose="020B0503020204020204" pitchFamily="34" charset="-122"/>
              </a:rPr>
              <a:t>据</a:t>
            </a:r>
          </a:p>
          <a:p>
            <a:pPr algn="ctr"/>
            <a:r>
              <a:rPr lang="zh-CN" altLang="en-US" sz="2000">
                <a:latin typeface="微软雅黑" panose="020B0503020204020204" pitchFamily="34" charset="-122"/>
                <a:ea typeface="微软雅黑" panose="020B0503020204020204" pitchFamily="34" charset="-122"/>
              </a:rPr>
              <a:t>级</a:t>
            </a:r>
          </a:p>
          <a:p>
            <a:pPr algn="ctr"/>
            <a:r>
              <a:rPr lang="zh-CN" altLang="en-US" sz="2000">
                <a:latin typeface="微软雅黑" panose="020B0503020204020204" pitchFamily="34" charset="-122"/>
                <a:ea typeface="微软雅黑" panose="020B0503020204020204" pitchFamily="34" charset="-122"/>
              </a:rPr>
              <a:t>融</a:t>
            </a:r>
          </a:p>
          <a:p>
            <a:pPr algn="ctr"/>
            <a:r>
              <a:rPr lang="zh-CN" altLang="en-US" sz="2000">
                <a:latin typeface="微软雅黑" panose="020B0503020204020204" pitchFamily="34" charset="-122"/>
                <a:ea typeface="微软雅黑" panose="020B0503020204020204" pitchFamily="34" charset="-122"/>
              </a:rPr>
              <a:t>合</a:t>
            </a:r>
          </a:p>
        </p:txBody>
      </p:sp>
      <p:pic>
        <p:nvPicPr>
          <p:cNvPr id="10" name="图片 9"/>
          <p:cNvPicPr/>
          <p:nvPr>
            <p:custDataLst>
              <p:tags r:id="rId2"/>
            </p:custDataLst>
          </p:nvPr>
        </p:nvPicPr>
        <p:blipFill>
          <a:blip r:embed="rId12"/>
          <a:stretch>
            <a:fillRect/>
          </a:stretch>
        </p:blipFill>
        <p:spPr>
          <a:xfrm>
            <a:off x="631825" y="3501558"/>
            <a:ext cx="3826800" cy="1800000"/>
          </a:xfrm>
          <a:prstGeom prst="rect">
            <a:avLst/>
          </a:prstGeom>
          <a:ln w="28575" cmpd="sng">
            <a:solidFill>
              <a:schemeClr val="accent1">
                <a:lumMod val="60000"/>
                <a:lumOff val="40000"/>
              </a:schemeClr>
            </a:solidFill>
            <a:prstDash val="solid"/>
          </a:ln>
        </p:spPr>
      </p:pic>
      <p:sp>
        <p:nvSpPr>
          <p:cNvPr id="19" name="文本框 18"/>
          <p:cNvSpPr txBox="1"/>
          <p:nvPr>
            <p:custDataLst>
              <p:tags r:id="rId3"/>
            </p:custDataLst>
          </p:nvPr>
        </p:nvSpPr>
        <p:spPr>
          <a:xfrm>
            <a:off x="109220" y="3584302"/>
            <a:ext cx="508000" cy="1630045"/>
          </a:xfrm>
          <a:prstGeom prst="rect">
            <a:avLst/>
          </a:prstGeom>
          <a:noFill/>
        </p:spPr>
        <p:txBody>
          <a:bodyPr wrap="square" rtlCol="0">
            <a:spAutoFit/>
          </a:bodyPr>
          <a:lstStyle/>
          <a:p>
            <a:pPr algn="ctr"/>
            <a:r>
              <a:rPr lang="zh-CN" altLang="en-US" sz="2000">
                <a:latin typeface="微软雅黑" panose="020B0503020204020204" pitchFamily="34" charset="-122"/>
                <a:ea typeface="微软雅黑" panose="020B0503020204020204" pitchFamily="34" charset="-122"/>
              </a:rPr>
              <a:t>特</a:t>
            </a:r>
          </a:p>
          <a:p>
            <a:pPr algn="ctr"/>
            <a:r>
              <a:rPr lang="zh-CN" altLang="en-US" sz="2000">
                <a:latin typeface="微软雅黑" panose="020B0503020204020204" pitchFamily="34" charset="-122"/>
                <a:ea typeface="微软雅黑" panose="020B0503020204020204" pitchFamily="34" charset="-122"/>
              </a:rPr>
              <a:t>征</a:t>
            </a:r>
          </a:p>
          <a:p>
            <a:pPr algn="ctr"/>
            <a:r>
              <a:rPr lang="zh-CN" altLang="en-US" sz="2000">
                <a:latin typeface="微软雅黑" panose="020B0503020204020204" pitchFamily="34" charset="-122"/>
                <a:ea typeface="微软雅黑" panose="020B0503020204020204" pitchFamily="34" charset="-122"/>
              </a:rPr>
              <a:t>级</a:t>
            </a:r>
          </a:p>
          <a:p>
            <a:pPr algn="ctr"/>
            <a:r>
              <a:rPr lang="zh-CN" altLang="en-US" sz="2000">
                <a:latin typeface="微软雅黑" panose="020B0503020204020204" pitchFamily="34" charset="-122"/>
                <a:ea typeface="微软雅黑" panose="020B0503020204020204" pitchFamily="34" charset="-122"/>
              </a:rPr>
              <a:t>融</a:t>
            </a:r>
          </a:p>
          <a:p>
            <a:pPr algn="ctr"/>
            <a:r>
              <a:rPr lang="zh-CN" altLang="en-US" sz="2000">
                <a:latin typeface="微软雅黑" panose="020B0503020204020204" pitchFamily="34" charset="-122"/>
                <a:ea typeface="微软雅黑" panose="020B0503020204020204" pitchFamily="34" charset="-122"/>
              </a:rPr>
              <a:t>合</a:t>
            </a:r>
          </a:p>
        </p:txBody>
      </p:sp>
      <p:pic>
        <p:nvPicPr>
          <p:cNvPr id="20" name="图片 19"/>
          <p:cNvPicPr/>
          <p:nvPr>
            <p:custDataLst>
              <p:tags r:id="rId4"/>
            </p:custDataLst>
          </p:nvPr>
        </p:nvPicPr>
        <p:blipFill>
          <a:blip r:embed="rId13"/>
          <a:stretch>
            <a:fillRect/>
          </a:stretch>
        </p:blipFill>
        <p:spPr>
          <a:xfrm>
            <a:off x="5140035" y="3501558"/>
            <a:ext cx="3826800" cy="1800000"/>
          </a:xfrm>
          <a:prstGeom prst="rect">
            <a:avLst/>
          </a:prstGeom>
          <a:ln w="28575" cmpd="dbl">
            <a:solidFill>
              <a:schemeClr val="accent6">
                <a:lumMod val="60000"/>
                <a:lumOff val="40000"/>
              </a:schemeClr>
            </a:solidFill>
            <a:prstDash val="solid"/>
          </a:ln>
        </p:spPr>
      </p:pic>
      <p:sp>
        <p:nvSpPr>
          <p:cNvPr id="21" name="文本框 20"/>
          <p:cNvSpPr txBox="1"/>
          <p:nvPr>
            <p:custDataLst>
              <p:tags r:id="rId5"/>
            </p:custDataLst>
          </p:nvPr>
        </p:nvSpPr>
        <p:spPr>
          <a:xfrm>
            <a:off x="4755515" y="3599541"/>
            <a:ext cx="385445" cy="159956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决</a:t>
            </a:r>
          </a:p>
          <a:p>
            <a:pPr algn="ctr"/>
            <a:r>
              <a:rPr lang="zh-CN" altLang="en-US" sz="2000" dirty="0">
                <a:latin typeface="微软雅黑" panose="020B0503020204020204" pitchFamily="34" charset="-122"/>
                <a:ea typeface="微软雅黑" panose="020B0503020204020204" pitchFamily="34" charset="-122"/>
              </a:rPr>
              <a:t>策</a:t>
            </a:r>
          </a:p>
          <a:p>
            <a:pPr algn="ctr"/>
            <a:r>
              <a:rPr lang="zh-CN" altLang="en-US" sz="2000" dirty="0">
                <a:latin typeface="微软雅黑" panose="020B0503020204020204" pitchFamily="34" charset="-122"/>
                <a:ea typeface="微软雅黑" panose="020B0503020204020204" pitchFamily="34" charset="-122"/>
              </a:rPr>
              <a:t>级</a:t>
            </a:r>
          </a:p>
          <a:p>
            <a:pPr algn="ctr"/>
            <a:r>
              <a:rPr lang="zh-CN" altLang="en-US" sz="2000" dirty="0">
                <a:latin typeface="微软雅黑" panose="020B0503020204020204" pitchFamily="34" charset="-122"/>
                <a:ea typeface="微软雅黑" panose="020B0503020204020204" pitchFamily="34" charset="-122"/>
              </a:rPr>
              <a:t>融</a:t>
            </a:r>
          </a:p>
          <a:p>
            <a:pPr algn="ctr"/>
            <a:r>
              <a:rPr lang="zh-CN" altLang="en-US" dirty="0">
                <a:latin typeface="微软雅黑" panose="020B0503020204020204" pitchFamily="34" charset="-122"/>
                <a:ea typeface="微软雅黑" panose="020B0503020204020204" pitchFamily="34" charset="-122"/>
              </a:rPr>
              <a:t>合</a:t>
            </a:r>
          </a:p>
        </p:txBody>
      </p:sp>
      <p:pic>
        <p:nvPicPr>
          <p:cNvPr id="24" name="图片 23"/>
          <p:cNvPicPr/>
          <p:nvPr>
            <p:custDataLst>
              <p:tags r:id="rId6"/>
            </p:custDataLst>
          </p:nvPr>
        </p:nvPicPr>
        <p:blipFill>
          <a:blip r:embed="rId14"/>
          <a:stretch>
            <a:fillRect/>
          </a:stretch>
        </p:blipFill>
        <p:spPr>
          <a:xfrm>
            <a:off x="617220" y="1215355"/>
            <a:ext cx="3826800" cy="1800000"/>
          </a:xfrm>
          <a:prstGeom prst="rect">
            <a:avLst/>
          </a:prstGeom>
          <a:ln w="28575" cmpd="sng">
            <a:solidFill>
              <a:schemeClr val="accent4">
                <a:lumMod val="60000"/>
                <a:lumOff val="40000"/>
              </a:schemeClr>
            </a:solidFill>
            <a:prstDash val="solid"/>
          </a:ln>
        </p:spPr>
      </p:pic>
      <p:sp>
        <p:nvSpPr>
          <p:cNvPr id="25" name="文本框 24"/>
          <p:cNvSpPr txBox="1"/>
          <p:nvPr>
            <p:custDataLst>
              <p:tags r:id="rId7"/>
            </p:custDataLst>
          </p:nvPr>
        </p:nvSpPr>
        <p:spPr>
          <a:xfrm>
            <a:off x="109220" y="1127125"/>
            <a:ext cx="398780" cy="1969135"/>
          </a:xfrm>
          <a:prstGeom prst="rect">
            <a:avLst/>
          </a:prstGeom>
          <a:noFill/>
        </p:spPr>
        <p:txBody>
          <a:bodyPr wrap="square" rtlCol="0">
            <a:noAutofit/>
          </a:bodyPr>
          <a:lstStyle/>
          <a:p>
            <a:pPr algn="ctr"/>
            <a:r>
              <a:rPr lang="zh-CN" altLang="en-US" sz="2000">
                <a:latin typeface="微软雅黑" panose="020B0503020204020204" pitchFamily="34" charset="-122"/>
                <a:ea typeface="微软雅黑" panose="020B0503020204020204" pitchFamily="34" charset="-122"/>
              </a:rPr>
              <a:t>多</a:t>
            </a:r>
          </a:p>
          <a:p>
            <a:pPr algn="ctr"/>
            <a:r>
              <a:rPr lang="zh-CN" altLang="en-US" sz="2000">
                <a:latin typeface="微软雅黑" panose="020B0503020204020204" pitchFamily="34" charset="-122"/>
                <a:ea typeface="微软雅黑" panose="020B0503020204020204" pitchFamily="34" charset="-122"/>
              </a:rPr>
              <a:t>传</a:t>
            </a:r>
          </a:p>
          <a:p>
            <a:pPr algn="ctr"/>
            <a:r>
              <a:rPr lang="zh-CN" altLang="en-US" sz="2000">
                <a:latin typeface="微软雅黑" panose="020B0503020204020204" pitchFamily="34" charset="-122"/>
                <a:ea typeface="微软雅黑" panose="020B0503020204020204" pitchFamily="34" charset="-122"/>
              </a:rPr>
              <a:t>感</a:t>
            </a:r>
          </a:p>
          <a:p>
            <a:pPr algn="ctr"/>
            <a:r>
              <a:rPr lang="zh-CN" altLang="en-US" sz="2000">
                <a:latin typeface="微软雅黑" panose="020B0503020204020204" pitchFamily="34" charset="-122"/>
                <a:ea typeface="微软雅黑" panose="020B0503020204020204" pitchFamily="34" charset="-122"/>
              </a:rPr>
              <a:t>器</a:t>
            </a:r>
          </a:p>
          <a:p>
            <a:pPr algn="ctr"/>
            <a:r>
              <a:rPr lang="zh-CN" altLang="en-US" sz="2000">
                <a:latin typeface="微软雅黑" panose="020B0503020204020204" pitchFamily="34" charset="-122"/>
                <a:ea typeface="微软雅黑" panose="020B0503020204020204" pitchFamily="34" charset="-122"/>
              </a:rPr>
              <a:t>融</a:t>
            </a:r>
          </a:p>
          <a:p>
            <a:pPr algn="ctr"/>
            <a:r>
              <a:rPr lang="zh-CN" altLang="en-US" sz="2000">
                <a:latin typeface="微软雅黑" panose="020B0503020204020204" pitchFamily="34" charset="-122"/>
                <a:ea typeface="微软雅黑" panose="020B0503020204020204" pitchFamily="34" charset="-122"/>
              </a:rPr>
              <a:t>合</a:t>
            </a:r>
            <a:endParaRPr lang="zh-CN" altLang="en-US">
              <a:latin typeface="微软雅黑" panose="020B0503020204020204" pitchFamily="34" charset="-122"/>
              <a:ea typeface="微软雅黑" panose="020B0503020204020204" pitchFamily="34" charset="-122"/>
            </a:endParaRPr>
          </a:p>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6169793"/>
            <a:ext cx="9144000" cy="707886"/>
          </a:xfrm>
          <a:prstGeom prst="rect">
            <a:avLst/>
          </a:prstGeom>
          <a:solidFill>
            <a:srgbClr val="002060"/>
          </a:solidFill>
        </p:spPr>
        <p:txBody>
          <a:bodyPr wrap="square">
            <a:spAutoFit/>
          </a:bodyPr>
          <a:lstStyle>
            <a:defPPr>
              <a:defRPr lang="zh-CN"/>
            </a:defPPr>
            <a:lvl1pPr>
              <a:defRPr sz="2000">
                <a:solidFill>
                  <a:schemeClr val="bg1"/>
                </a:solidFill>
              </a:defRPr>
            </a:lvl1pPr>
          </a:lstStyle>
          <a:p>
            <a:r>
              <a:rPr lang="zh-CN" altLang="en-US" dirty="0"/>
              <a:t>Khaleghi B, et al. Multisensor data fusion: A review of the state-of-the-art[J]. Information fusion, 2013, 14(1): 28-44.</a:t>
            </a:r>
          </a:p>
        </p:txBody>
      </p:sp>
      <p:sp>
        <p:nvSpPr>
          <p:cNvPr id="13" name="灯片编号占位符 5"/>
          <p:cNvSpPr txBox="1"/>
          <p:nvPr/>
        </p:nvSpPr>
        <p:spPr>
          <a:xfrm>
            <a:off x="6223635" y="5765040"/>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5E5ED57-8C35-473C-BAE5-B635D14023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03340"/>
            <a:ext cx="9144000" cy="2281974"/>
          </a:xfrm>
          <a:prstGeom prst="rect">
            <a:avLst/>
          </a:prstGeom>
        </p:spPr>
      </p:pic>
      <p:sp>
        <p:nvSpPr>
          <p:cNvPr id="4" name="矩形 3"/>
          <p:cNvSpPr/>
          <p:nvPr/>
        </p:nvSpPr>
        <p:spPr>
          <a:xfrm>
            <a:off x="0" y="-11085"/>
            <a:ext cx="9144000" cy="661670"/>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6624" y="72686"/>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5</a:t>
            </a:r>
          </a:p>
        </p:txBody>
      </p:sp>
      <p:sp>
        <p:nvSpPr>
          <p:cNvPr id="11" name="矩形 10"/>
          <p:cNvSpPr/>
          <p:nvPr/>
        </p:nvSpPr>
        <p:spPr>
          <a:xfrm>
            <a:off x="726624" y="115482"/>
            <a:ext cx="2668217"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创新点及展望</a:t>
            </a:r>
          </a:p>
        </p:txBody>
      </p:sp>
      <p:pic>
        <p:nvPicPr>
          <p:cNvPr id="12" name="图片 11" descr="无背景logo橙黄"/>
          <p:cNvPicPr>
            <a:picLocks noChangeAspect="1"/>
          </p:cNvPicPr>
          <p:nvPr/>
        </p:nvPicPr>
        <p:blipFill>
          <a:blip r:embed="rId4">
            <a:biLevel thresh="25000"/>
          </a:blip>
          <a:stretch>
            <a:fillRect/>
          </a:stretch>
        </p:blipFill>
        <p:spPr>
          <a:xfrm>
            <a:off x="6890909" y="-239805"/>
            <a:ext cx="2253091" cy="1144496"/>
          </a:xfrm>
          <a:prstGeom prst="rect">
            <a:avLst/>
          </a:prstGeom>
        </p:spPr>
      </p:pic>
      <p:sp>
        <p:nvSpPr>
          <p:cNvPr id="3"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60</a:t>
            </a:fld>
            <a:endParaRPr lang="zh-CN" altLang="en-US" dirty="0"/>
          </a:p>
        </p:txBody>
      </p:sp>
      <p:sp>
        <p:nvSpPr>
          <p:cNvPr id="25" name="矩形 24">
            <a:extLst>
              <a:ext uri="{FF2B5EF4-FFF2-40B4-BE49-F238E27FC236}">
                <a16:creationId xmlns:a16="http://schemas.microsoft.com/office/drawing/2014/main" id="{621609FE-446F-4B72-9C23-622767FFF077}"/>
              </a:ext>
            </a:extLst>
          </p:cNvPr>
          <p:cNvSpPr/>
          <p:nvPr/>
        </p:nvSpPr>
        <p:spPr>
          <a:xfrm>
            <a:off x="849302" y="1147349"/>
            <a:ext cx="7445394" cy="1308884"/>
          </a:xfrm>
          <a:prstGeom prst="rect">
            <a:avLst/>
          </a:prstGeom>
        </p:spPr>
        <p:txBody>
          <a:bodyPr wrap="square">
            <a:spAutoFit/>
          </a:bodyPr>
          <a:lstStyle/>
          <a:p>
            <a:pPr algn="just">
              <a:lnSpc>
                <a:spcPct val="150000"/>
              </a:lnSpc>
              <a:spcBef>
                <a:spcPts val="600"/>
              </a:spcBef>
              <a:spcAft>
                <a:spcPts val="0"/>
              </a:spcAft>
            </a:pPr>
            <a:r>
              <a:rPr lang="zh-CN" altLang="en-US" sz="2800" dirty="0">
                <a:latin typeface="微软雅黑" panose="020B0503020204020204" pitchFamily="34" charset="-122"/>
                <a:ea typeface="微软雅黑" panose="020B0503020204020204" pitchFamily="34" charset="-122"/>
              </a:rPr>
              <a:t>设计</a:t>
            </a:r>
            <a:r>
              <a:rPr lang="zh-CN" altLang="en-US" sz="2800" b="1" dirty="0">
                <a:solidFill>
                  <a:srgbClr val="002060"/>
                </a:solidFill>
                <a:latin typeface="微软雅黑" panose="020B0503020204020204" pitchFamily="34" charset="-122"/>
                <a:ea typeface="微软雅黑" panose="020B0503020204020204" pitchFamily="34" charset="-122"/>
              </a:rPr>
              <a:t>更复杂</a:t>
            </a:r>
            <a:r>
              <a:rPr lang="zh-CN" altLang="en-US" sz="2800" dirty="0">
                <a:latin typeface="微软雅黑" panose="020B0503020204020204" pitchFamily="34" charset="-122"/>
                <a:ea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rPr>
              <a:t>更深层</a:t>
            </a:r>
            <a:r>
              <a:rPr lang="zh-CN" altLang="en-US" sz="2800" dirty="0">
                <a:latin typeface="微软雅黑" panose="020B0503020204020204" pitchFamily="34" charset="-122"/>
                <a:ea typeface="微软雅黑" panose="020B0503020204020204" pitchFamily="34" charset="-122"/>
              </a:rPr>
              <a:t>的网络结构，在</a:t>
            </a:r>
            <a:r>
              <a:rPr lang="zh-CN" altLang="en-US" sz="2800" b="1" dirty="0">
                <a:solidFill>
                  <a:srgbClr val="002060"/>
                </a:solidFill>
                <a:latin typeface="微软雅黑" panose="020B0503020204020204" pitchFamily="34" charset="-122"/>
                <a:ea typeface="微软雅黑" panose="020B0503020204020204" pitchFamily="34" charset="-122"/>
              </a:rPr>
              <a:t>大型数据集</a:t>
            </a:r>
            <a:r>
              <a:rPr lang="zh-CN" altLang="en-US" sz="2800" dirty="0">
                <a:latin typeface="微软雅黑" panose="020B0503020204020204" pitchFamily="34" charset="-122"/>
                <a:ea typeface="微软雅黑" panose="020B0503020204020204" pitchFamily="34" charset="-122"/>
              </a:rPr>
              <a:t>上训练，以达到更好的</a:t>
            </a:r>
            <a:r>
              <a:rPr lang="zh-CN" altLang="en-US" sz="2800" b="1" dirty="0">
                <a:solidFill>
                  <a:srgbClr val="002060"/>
                </a:solidFill>
                <a:latin typeface="微软雅黑" panose="020B0503020204020204" pitchFamily="34" charset="-122"/>
                <a:ea typeface="微软雅黑" panose="020B0503020204020204" pitchFamily="34" charset="-122"/>
              </a:rPr>
              <a:t>预测</a:t>
            </a:r>
            <a:r>
              <a:rPr lang="zh-CN" altLang="en-US" sz="2800" dirty="0">
                <a:latin typeface="微软雅黑" panose="020B0503020204020204" pitchFamily="34" charset="-122"/>
                <a:ea typeface="微软雅黑" panose="020B0503020204020204" pitchFamily="34" charset="-122"/>
              </a:rPr>
              <a:t>效果和</a:t>
            </a:r>
            <a:r>
              <a:rPr lang="zh-CN" altLang="en-US" sz="2800" b="1" dirty="0">
                <a:solidFill>
                  <a:srgbClr val="002060"/>
                </a:solidFill>
                <a:latin typeface="微软雅黑" panose="020B0503020204020204" pitchFamily="34" charset="-122"/>
                <a:ea typeface="微软雅黑" panose="020B0503020204020204" pitchFamily="34" charset="-122"/>
              </a:rPr>
              <a:t>泛化</a:t>
            </a:r>
            <a:r>
              <a:rPr lang="zh-CN" altLang="en-US" sz="2800" dirty="0">
                <a:latin typeface="微软雅黑" panose="020B0503020204020204" pitchFamily="34" charset="-122"/>
                <a:ea typeface="微软雅黑" panose="020B0503020204020204" pitchFamily="34" charset="-122"/>
              </a:rPr>
              <a:t>能力</a:t>
            </a:r>
          </a:p>
        </p:txBody>
      </p:sp>
      <p:sp>
        <p:nvSpPr>
          <p:cNvPr id="26" name="矩形 25">
            <a:extLst>
              <a:ext uri="{FF2B5EF4-FFF2-40B4-BE49-F238E27FC236}">
                <a16:creationId xmlns:a16="http://schemas.microsoft.com/office/drawing/2014/main" id="{4F8CA6B5-A583-4012-9D1F-F8202B3C6C58}"/>
              </a:ext>
            </a:extLst>
          </p:cNvPr>
          <p:cNvSpPr/>
          <p:nvPr/>
        </p:nvSpPr>
        <p:spPr>
          <a:xfrm>
            <a:off x="404623" y="803463"/>
            <a:ext cx="1465039" cy="346552"/>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展望</a:t>
            </a:r>
          </a:p>
        </p:txBody>
      </p:sp>
      <p:sp>
        <p:nvSpPr>
          <p:cNvPr id="38" name="矩形 37">
            <a:extLst>
              <a:ext uri="{FF2B5EF4-FFF2-40B4-BE49-F238E27FC236}">
                <a16:creationId xmlns:a16="http://schemas.microsoft.com/office/drawing/2014/main" id="{D2AC9AC0-86F5-4734-8D6D-3677D704F1E1}"/>
              </a:ext>
            </a:extLst>
          </p:cNvPr>
          <p:cNvSpPr/>
          <p:nvPr/>
        </p:nvSpPr>
        <p:spPr>
          <a:xfrm>
            <a:off x="404622" y="1147349"/>
            <a:ext cx="8334755" cy="1308884"/>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70BBFEAC-AD18-40DF-A0BC-7CF87AB09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6631" y="2697692"/>
            <a:ext cx="2149559" cy="1800000"/>
          </a:xfrm>
          <a:prstGeom prst="rect">
            <a:avLst/>
          </a:prstGeom>
        </p:spPr>
      </p:pic>
      <p:pic>
        <p:nvPicPr>
          <p:cNvPr id="23" name="图片 22">
            <a:extLst>
              <a:ext uri="{FF2B5EF4-FFF2-40B4-BE49-F238E27FC236}">
                <a16:creationId xmlns:a16="http://schemas.microsoft.com/office/drawing/2014/main" id="{8EAFBCC8-52DA-431F-A804-A16B46E8E8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889" y="2697692"/>
            <a:ext cx="1795470" cy="1800000"/>
          </a:xfrm>
          <a:prstGeom prst="rect">
            <a:avLst/>
          </a:prstGeom>
        </p:spPr>
      </p:pic>
      <p:pic>
        <p:nvPicPr>
          <p:cNvPr id="24" name="图片 23">
            <a:extLst>
              <a:ext uri="{FF2B5EF4-FFF2-40B4-BE49-F238E27FC236}">
                <a16:creationId xmlns:a16="http://schemas.microsoft.com/office/drawing/2014/main" id="{1EA5B57D-638C-4C16-90A1-7A1F28F3C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9058" y="2697692"/>
            <a:ext cx="2278940" cy="1800000"/>
          </a:xfrm>
          <a:prstGeom prst="rect">
            <a:avLst/>
          </a:prstGeom>
        </p:spPr>
      </p:pic>
      <p:sp>
        <p:nvSpPr>
          <p:cNvPr id="27" name="文本框 26">
            <a:extLst>
              <a:ext uri="{FF2B5EF4-FFF2-40B4-BE49-F238E27FC236}">
                <a16:creationId xmlns:a16="http://schemas.microsoft.com/office/drawing/2014/main" id="{07A633DC-9B2C-47AD-A6C7-7E579BE48615}"/>
              </a:ext>
            </a:extLst>
          </p:cNvPr>
          <p:cNvSpPr txBox="1"/>
          <p:nvPr/>
        </p:nvSpPr>
        <p:spPr>
          <a:xfrm>
            <a:off x="7281975" y="2951798"/>
            <a:ext cx="828000" cy="276999"/>
          </a:xfrm>
          <a:prstGeom prst="rect">
            <a:avLst/>
          </a:prstGeom>
          <a:solidFill>
            <a:schemeClr val="tx1"/>
          </a:solid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线性回归</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CD2B0D1A-0C12-403D-BDCA-5901BC72D3CD}"/>
              </a:ext>
            </a:extLst>
          </p:cNvPr>
          <p:cNvSpPr txBox="1"/>
          <p:nvPr/>
        </p:nvSpPr>
        <p:spPr>
          <a:xfrm>
            <a:off x="88271" y="2997527"/>
            <a:ext cx="214955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三层</a:t>
            </a:r>
            <a:r>
              <a:rPr lang="en-US" altLang="zh-CN" sz="2400" dirty="0">
                <a:latin typeface="微软雅黑" panose="020B0503020204020204" pitchFamily="34" charset="-122"/>
                <a:ea typeface="微软雅黑" panose="020B0503020204020204" pitchFamily="34" charset="-122"/>
              </a:rPr>
              <a:t>MLP Encoder-Decoder</a:t>
            </a:r>
            <a:r>
              <a:rPr lang="zh-CN" altLang="en-US" sz="2400" dirty="0">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403657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timgsa.baidu.com/timg?image&amp;quality=80&amp;size=b9999_10000&amp;sec=1513079244&amp;di=d73fbb49480a5cbdde0b9771f9dc7d14&amp;imgtype=jpg&amp;er=1&amp;src=http%3A%2F%2Faliimg.changba.com%2Fcache%2Fphoto%2F42025102_640_640.jpg"/>
          <p:cNvPicPr>
            <a:picLocks noChangeAspect="1" noChangeArrowheads="1"/>
          </p:cNvPicPr>
          <p:nvPr/>
        </p:nvPicPr>
        <p:blipFill rotWithShape="1">
          <a:blip r:embed="rId3">
            <a:extLst>
              <a:ext uri="{28A0092B-C50C-407E-A947-70E740481C1C}">
                <a14:useLocalDpi xmlns:a14="http://schemas.microsoft.com/office/drawing/2010/main" val="0"/>
              </a:ext>
            </a:extLst>
          </a:blip>
          <a:srcRect l="48252"/>
          <a:stretch>
            <a:fillRect/>
          </a:stretch>
        </p:blipFill>
        <p:spPr bwMode="auto">
          <a:xfrm>
            <a:off x="0" y="3744"/>
            <a:ext cx="3546974" cy="685425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35"/>
          <p:cNvSpPr/>
          <p:nvPr/>
        </p:nvSpPr>
        <p:spPr>
          <a:xfrm>
            <a:off x="0" y="0"/>
            <a:ext cx="9144000" cy="6905625"/>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1" fmla="*/ 0 w 9144000"/>
              <a:gd name="connsiteY0-2" fmla="*/ 0 h 6867525"/>
              <a:gd name="connsiteX1-3" fmla="*/ 9144000 w 9144000"/>
              <a:gd name="connsiteY1-4" fmla="*/ 0 h 6867525"/>
              <a:gd name="connsiteX2-5" fmla="*/ 9144000 w 9144000"/>
              <a:gd name="connsiteY2-6" fmla="*/ 6858000 h 6867525"/>
              <a:gd name="connsiteX3-7" fmla="*/ 3371850 w 9144000"/>
              <a:gd name="connsiteY3-8" fmla="*/ 6867525 h 6867525"/>
              <a:gd name="connsiteX4-9" fmla="*/ 0 w 9144000"/>
              <a:gd name="connsiteY4-10" fmla="*/ 0 h 6867525"/>
              <a:gd name="connsiteX0-11" fmla="*/ 0 w 9144000"/>
              <a:gd name="connsiteY0-12" fmla="*/ 0 h 7038975"/>
              <a:gd name="connsiteX1-13" fmla="*/ 9144000 w 9144000"/>
              <a:gd name="connsiteY1-14" fmla="*/ 0 h 7038975"/>
              <a:gd name="connsiteX2-15" fmla="*/ 9144000 w 9144000"/>
              <a:gd name="connsiteY2-16" fmla="*/ 6858000 h 7038975"/>
              <a:gd name="connsiteX3-17" fmla="*/ 3238500 w 9144000"/>
              <a:gd name="connsiteY3-18" fmla="*/ 7038975 h 7038975"/>
              <a:gd name="connsiteX4-19" fmla="*/ 0 w 9144000"/>
              <a:gd name="connsiteY4-20" fmla="*/ 0 h 7038975"/>
              <a:gd name="connsiteX0-21" fmla="*/ 0 w 9144000"/>
              <a:gd name="connsiteY0-22" fmla="*/ 0 h 6924675"/>
              <a:gd name="connsiteX1-23" fmla="*/ 9144000 w 9144000"/>
              <a:gd name="connsiteY1-24" fmla="*/ 0 h 6924675"/>
              <a:gd name="connsiteX2-25" fmla="*/ 9144000 w 9144000"/>
              <a:gd name="connsiteY2-26" fmla="*/ 6858000 h 6924675"/>
              <a:gd name="connsiteX3-27" fmla="*/ 3286125 w 9144000"/>
              <a:gd name="connsiteY3-28" fmla="*/ 6924675 h 6924675"/>
              <a:gd name="connsiteX4-29" fmla="*/ 0 w 9144000"/>
              <a:gd name="connsiteY4-30" fmla="*/ 0 h 6924675"/>
              <a:gd name="connsiteX0-31" fmla="*/ 0 w 9144000"/>
              <a:gd name="connsiteY0-32" fmla="*/ 0 h 6905625"/>
              <a:gd name="connsiteX1-33" fmla="*/ 9144000 w 9144000"/>
              <a:gd name="connsiteY1-34" fmla="*/ 0 h 6905625"/>
              <a:gd name="connsiteX2-35" fmla="*/ 9144000 w 9144000"/>
              <a:gd name="connsiteY2-36" fmla="*/ 6858000 h 6905625"/>
              <a:gd name="connsiteX3-37" fmla="*/ 3171825 w 9144000"/>
              <a:gd name="connsiteY3-38" fmla="*/ 6905625 h 6905625"/>
              <a:gd name="connsiteX4-39" fmla="*/ 0 w 9144000"/>
              <a:gd name="connsiteY4-40" fmla="*/ 0 h 69056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6905625">
                <a:moveTo>
                  <a:pt x="0" y="0"/>
                </a:moveTo>
                <a:lnTo>
                  <a:pt x="9144000" y="0"/>
                </a:lnTo>
                <a:lnTo>
                  <a:pt x="9144000" y="6858000"/>
                </a:lnTo>
                <a:lnTo>
                  <a:pt x="3171825" y="69056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5">
            <a:extLst>
              <a:ext uri="{FF2B5EF4-FFF2-40B4-BE49-F238E27FC236}">
                <a16:creationId xmlns:a16="http://schemas.microsoft.com/office/drawing/2014/main" id="{F0CBF0E8-84FF-D80F-FE54-0D472E89906C}"/>
              </a:ext>
            </a:extLst>
          </p:cNvPr>
          <p:cNvSpPr txBox="1"/>
          <p:nvPr/>
        </p:nvSpPr>
        <p:spPr>
          <a:xfrm>
            <a:off x="2411413" y="2513877"/>
            <a:ext cx="4333788" cy="1830245"/>
          </a:xfrm>
          <a:prstGeom prst="rect">
            <a:avLst/>
          </a:prstGeom>
          <a:noFill/>
        </p:spPr>
        <p:txBody>
          <a:bodyPr wrap="square" rtlCol="0">
            <a:spAutoFit/>
          </a:bodyPr>
          <a:lstStyle/>
          <a:p>
            <a:pPr algn="ctr">
              <a:lnSpc>
                <a:spcPct val="150000"/>
              </a:lnSpc>
            </a:pPr>
            <a:r>
              <a:rPr lang="zh-CN" altLang="en-US" sz="4000" b="1" dirty="0">
                <a:latin typeface="微软雅黑" pitchFamily="34" charset="-122"/>
                <a:ea typeface="微软雅黑" pitchFamily="34" charset="-122"/>
                <a:cs typeface="Times New Roman" pitchFamily="18" charset="0"/>
              </a:rPr>
              <a:t>敬请各位老师同学</a:t>
            </a:r>
            <a:endParaRPr lang="en-US" altLang="zh-CN" sz="4000" b="1" dirty="0">
              <a:latin typeface="微软雅黑" pitchFamily="34" charset="-122"/>
              <a:ea typeface="微软雅黑" pitchFamily="34" charset="-122"/>
              <a:cs typeface="Times New Roman" pitchFamily="18" charset="0"/>
            </a:endParaRPr>
          </a:p>
          <a:p>
            <a:pPr algn="ctr">
              <a:lnSpc>
                <a:spcPct val="150000"/>
              </a:lnSpc>
            </a:pPr>
            <a:r>
              <a:rPr lang="zh-CN" altLang="en-US" sz="4000" b="1" dirty="0">
                <a:latin typeface="微软雅黑" pitchFamily="34" charset="-122"/>
                <a:ea typeface="微软雅黑" pitchFamily="34" charset="-122"/>
                <a:cs typeface="Times New Roman" pitchFamily="18" charset="0"/>
              </a:rPr>
              <a:t>批评指正</a:t>
            </a:r>
            <a:r>
              <a:rPr lang="en-US" altLang="zh-CN" sz="4000" b="1" dirty="0">
                <a:latin typeface="微软雅黑" pitchFamily="34" charset="-122"/>
                <a:ea typeface="微软雅黑" pitchFamily="34" charset="-122"/>
                <a:cs typeface="Times New Roman" pitchFamily="18" charset="0"/>
              </a:rPr>
              <a:t>!</a:t>
            </a:r>
            <a:endParaRPr lang="zh-CN" altLang="en-US" sz="4000" b="1" dirty="0">
              <a:latin typeface="微软雅黑" pitchFamily="34" charset="-122"/>
              <a:ea typeface="微软雅黑" pitchFamily="34" charset="-122"/>
              <a:cs typeface="Times New Roman" pitchFamily="18" charset="0"/>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0"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3" name="组合 12"/>
          <p:cNvGrpSpPr/>
          <p:nvPr/>
        </p:nvGrpSpPr>
        <p:grpSpPr>
          <a:xfrm>
            <a:off x="0" y="-259080"/>
            <a:ext cx="9144000" cy="1144270"/>
            <a:chOff x="0" y="-36"/>
            <a:chExt cx="14400" cy="1802"/>
          </a:xfrm>
        </p:grpSpPr>
        <p:sp>
          <p:nvSpPr>
            <p:cNvPr id="4" name="矩形 3"/>
            <p:cNvSpPr/>
            <p:nvPr/>
          </p:nvSpPr>
          <p:spPr>
            <a:xfrm>
              <a:off x="0" y="353"/>
              <a:ext cx="14400" cy="1042"/>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 y="448"/>
              <a:ext cx="850" cy="850"/>
            </a:xfrm>
            <a:prstGeom prst="ellipse">
              <a:avLst/>
            </a:prstGeom>
            <a:solidFill>
              <a:schemeClr val="bg1"/>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11" name="矩形 10"/>
            <p:cNvSpPr/>
            <p:nvPr/>
          </p:nvSpPr>
          <p:spPr>
            <a:xfrm>
              <a:off x="1144" y="516"/>
              <a:ext cx="4202" cy="727"/>
            </a:xfrm>
            <a:prstGeom prst="rect">
              <a:avLst/>
            </a:prstGeom>
            <a:ln>
              <a:noFill/>
            </a:ln>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研究背景及现状</a:t>
              </a:r>
            </a:p>
          </p:txBody>
        </p:sp>
        <p:pic>
          <p:nvPicPr>
            <p:cNvPr id="12" name="图片 11" descr="无背景logo橙黄"/>
            <p:cNvPicPr>
              <a:picLocks noChangeAspect="1"/>
            </p:cNvPicPr>
            <p:nvPr/>
          </p:nvPicPr>
          <p:blipFill>
            <a:blip r:embed="rId3">
              <a:biLevel thresh="25000"/>
            </a:blip>
            <a:stretch>
              <a:fillRect/>
            </a:stretch>
          </p:blipFill>
          <p:spPr>
            <a:xfrm>
              <a:off x="10852" y="-36"/>
              <a:ext cx="3548" cy="1802"/>
            </a:xfrm>
            <a:prstGeom prst="rect">
              <a:avLst/>
            </a:prstGeom>
            <a:ln>
              <a:noFill/>
            </a:ln>
          </p:spPr>
        </p:pic>
      </p:grpSp>
      <p:grpSp>
        <p:nvGrpSpPr>
          <p:cNvPr id="15" name="组合 14"/>
          <p:cNvGrpSpPr/>
          <p:nvPr/>
        </p:nvGrpSpPr>
        <p:grpSpPr>
          <a:xfrm>
            <a:off x="615313" y="5837903"/>
            <a:ext cx="7911784" cy="687441"/>
            <a:chOff x="2655354" y="5352455"/>
            <a:chExt cx="3237253" cy="687441"/>
          </a:xfrm>
        </p:grpSpPr>
        <p:sp>
          <p:nvSpPr>
            <p:cNvPr id="16" name="文本框 15"/>
            <p:cNvSpPr txBox="1"/>
            <p:nvPr/>
          </p:nvSpPr>
          <p:spPr>
            <a:xfrm>
              <a:off x="3743559" y="5465342"/>
              <a:ext cx="1739552" cy="461665"/>
            </a:xfrm>
            <a:prstGeom prst="rect">
              <a:avLst/>
            </a:prstGeom>
            <a:noFill/>
            <a:ln>
              <a:noFill/>
            </a:ln>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气象系统特征的</a:t>
              </a:r>
              <a:r>
                <a:rPr lang="zh-CN" altLang="en-US" sz="2400" b="1" dirty="0">
                  <a:solidFill>
                    <a:srgbClr val="002060"/>
                  </a:solidFill>
                  <a:latin typeface="微软雅黑" panose="020B0503020204020204" pitchFamily="34" charset="-122"/>
                  <a:ea typeface="微软雅黑" panose="020B0503020204020204" pitchFamily="34" charset="-122"/>
                </a:rPr>
                <a:t>演化规律</a:t>
              </a:r>
            </a:p>
          </p:txBody>
        </p:sp>
        <p:sp>
          <p:nvSpPr>
            <p:cNvPr id="17" name="矩形 16"/>
            <p:cNvSpPr/>
            <p:nvPr/>
          </p:nvSpPr>
          <p:spPr>
            <a:xfrm>
              <a:off x="2655354" y="5352455"/>
              <a:ext cx="698376" cy="687440"/>
            </a:xfrm>
            <a:prstGeom prst="rect">
              <a:avLst/>
            </a:prstGeom>
            <a:solidFill>
              <a:srgbClr val="002060"/>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科学问题</a:t>
              </a:r>
              <a:r>
                <a:rPr lang="en-US" altLang="zh-CN" sz="2400" b="1" dirty="0"/>
                <a:t>2</a:t>
              </a:r>
              <a:endParaRPr lang="zh-CN" altLang="en-US" sz="2400" b="1" dirty="0"/>
            </a:p>
          </p:txBody>
        </p:sp>
        <p:sp>
          <p:nvSpPr>
            <p:cNvPr id="18" name="矩形 17"/>
            <p:cNvSpPr/>
            <p:nvPr/>
          </p:nvSpPr>
          <p:spPr>
            <a:xfrm>
              <a:off x="3353728" y="5352456"/>
              <a:ext cx="2538879" cy="68744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文本框 21"/>
          <p:cNvSpPr txBox="1"/>
          <p:nvPr/>
        </p:nvSpPr>
        <p:spPr>
          <a:xfrm>
            <a:off x="526012" y="827368"/>
            <a:ext cx="6275707" cy="461665"/>
          </a:xfrm>
          <a:prstGeom prst="rect">
            <a:avLst/>
          </a:prstGeom>
          <a:noFill/>
        </p:spPr>
        <p:txBody>
          <a:bodyPr wrap="square">
            <a:spAutoFit/>
          </a:bodyPr>
          <a:lstStyle/>
          <a:p>
            <a:r>
              <a:rPr lang="en-US" altLang="zh-CN" sz="2400" b="1" dirty="0">
                <a:solidFill>
                  <a:srgbClr val="002060"/>
                </a:solidFill>
                <a:latin typeface="黑体" panose="02010609060101010101" pitchFamily="49" charset="-122"/>
                <a:ea typeface="黑体" panose="02010609060101010101" pitchFamily="49" charset="-122"/>
              </a:rPr>
              <a:t>PDE</a:t>
            </a:r>
            <a:r>
              <a:rPr lang="zh-CN" altLang="en-US" sz="2400" b="1" dirty="0">
                <a:solidFill>
                  <a:srgbClr val="002060"/>
                </a:solidFill>
                <a:latin typeface="黑体" panose="02010609060101010101" pitchFamily="49" charset="-122"/>
                <a:ea typeface="黑体" panose="02010609060101010101" pitchFamily="49" charset="-122"/>
              </a:rPr>
              <a:t>形式：</a:t>
            </a:r>
            <a:r>
              <a:rPr lang="zh-CN" altLang="en-US" sz="2400" b="1" dirty="0">
                <a:solidFill>
                  <a:schemeClr val="tx1">
                    <a:lumMod val="95000"/>
                    <a:lumOff val="5000"/>
                  </a:schemeClr>
                </a:solidFill>
                <a:latin typeface="黑体" panose="02010609060101010101" pitchFamily="49" charset="-122"/>
                <a:ea typeface="黑体" panose="02010609060101010101" pitchFamily="49" charset="-122"/>
              </a:rPr>
              <a:t>描述各种自然现象的演化行为</a:t>
            </a:r>
            <a:endParaRPr lang="zh-CN" altLang="en-US" sz="2000" b="1" dirty="0">
              <a:solidFill>
                <a:schemeClr val="tx1">
                  <a:lumMod val="95000"/>
                  <a:lumOff val="5000"/>
                </a:schemeClr>
              </a:solidFill>
              <a:latin typeface="黑体" panose="02010609060101010101" pitchFamily="49" charset="-122"/>
              <a:ea typeface="黑体" panose="02010609060101010101" pitchFamily="49" charset="-122"/>
            </a:endParaRPr>
          </a:p>
        </p:txBody>
      </p:sp>
      <p:grpSp>
        <p:nvGrpSpPr>
          <p:cNvPr id="34" name="组合 33"/>
          <p:cNvGrpSpPr/>
          <p:nvPr/>
        </p:nvGrpSpPr>
        <p:grpSpPr>
          <a:xfrm>
            <a:off x="1041612" y="1629096"/>
            <a:ext cx="7141261" cy="1543023"/>
            <a:chOff x="978937" y="2417708"/>
            <a:chExt cx="6470723" cy="1543023"/>
          </a:xfrm>
        </p:grpSpPr>
        <p:sp>
          <p:nvSpPr>
            <p:cNvPr id="24" name="文本框 23"/>
            <p:cNvSpPr txBox="1"/>
            <p:nvPr/>
          </p:nvSpPr>
          <p:spPr>
            <a:xfrm>
              <a:off x="1052753" y="2459019"/>
              <a:ext cx="3275795" cy="1405193"/>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zh-CN" altLang="en-US" sz="2000" b="1" i="0" dirty="0">
                  <a:solidFill>
                    <a:schemeClr val="tx1">
                      <a:lumMod val="95000"/>
                      <a:lumOff val="5000"/>
                    </a:schemeClr>
                  </a:solidFill>
                  <a:effectLst/>
                  <a:latin typeface="黑体" panose="02010609060101010101" pitchFamily="49" charset="-122"/>
                  <a:ea typeface="黑体" panose="02010609060101010101" pitchFamily="49" charset="-122"/>
                </a:rPr>
                <a:t>变量多</a:t>
              </a:r>
              <a:endParaRPr lang="en-US" altLang="zh-CN" sz="2000" b="1" i="0" dirty="0">
                <a:solidFill>
                  <a:schemeClr val="tx1">
                    <a:lumMod val="95000"/>
                    <a:lumOff val="5000"/>
                  </a:schemeClr>
                </a:solidFill>
                <a:effectLst/>
                <a:latin typeface="黑体" panose="02010609060101010101" pitchFamily="49" charset="-122"/>
                <a:ea typeface="黑体" panose="02010609060101010101" pitchFamily="49" charset="-122"/>
              </a:endParaRPr>
            </a:p>
            <a:p>
              <a:pPr marL="285750" indent="-285750" algn="l">
                <a:lnSpc>
                  <a:spcPct val="150000"/>
                </a:lnSpc>
                <a:buFont typeface="Wingdings" panose="05000000000000000000" pitchFamily="2" charset="2"/>
                <a:buChar char="Ø"/>
              </a:pPr>
              <a:r>
                <a:rPr lang="zh-CN" altLang="en-US" sz="2000" b="1" i="0" dirty="0">
                  <a:solidFill>
                    <a:schemeClr val="tx1">
                      <a:lumMod val="95000"/>
                      <a:lumOff val="5000"/>
                    </a:schemeClr>
                  </a:solidFill>
                  <a:effectLst/>
                  <a:latin typeface="黑体" panose="02010609060101010101" pitchFamily="49" charset="-122"/>
                  <a:ea typeface="黑体" panose="02010609060101010101" pitchFamily="49" charset="-122"/>
                </a:rPr>
                <a:t>同时存在不同的约束条件</a:t>
              </a:r>
              <a:endParaRPr lang="en-US" altLang="zh-CN" sz="2000" b="1" i="0" dirty="0">
                <a:solidFill>
                  <a:schemeClr val="tx1">
                    <a:lumMod val="95000"/>
                    <a:lumOff val="5000"/>
                  </a:schemeClr>
                </a:solidFill>
                <a:effectLst/>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000" b="1" dirty="0">
                  <a:solidFill>
                    <a:schemeClr val="tx1">
                      <a:lumMod val="95000"/>
                      <a:lumOff val="5000"/>
                    </a:schemeClr>
                  </a:solidFill>
                  <a:latin typeface="黑体" panose="02010609060101010101" pitchFamily="49" charset="-122"/>
                  <a:ea typeface="黑体" panose="02010609060101010101" pitchFamily="49" charset="-122"/>
                </a:rPr>
                <a:t>定义域高维复杂</a:t>
              </a:r>
            </a:p>
          </p:txBody>
        </p:sp>
        <p:sp>
          <p:nvSpPr>
            <p:cNvPr id="26" name="文本框 25"/>
            <p:cNvSpPr txBox="1"/>
            <p:nvPr/>
          </p:nvSpPr>
          <p:spPr>
            <a:xfrm>
              <a:off x="5293222" y="2970473"/>
              <a:ext cx="2156438" cy="400110"/>
            </a:xfrm>
            <a:prstGeom prst="rect">
              <a:avLst/>
            </a:prstGeom>
            <a:noFill/>
          </p:spPr>
          <p:txBody>
            <a:bodyPr wrap="square">
              <a:spAutoFit/>
            </a:bodyPr>
            <a:lstStyle/>
            <a:p>
              <a:r>
                <a:rPr lang="zh-CN" altLang="en-US" sz="2000" b="1" dirty="0">
                  <a:solidFill>
                    <a:schemeClr val="tx1">
                      <a:lumMod val="95000"/>
                      <a:lumOff val="5000"/>
                    </a:schemeClr>
                  </a:solidFill>
                  <a:latin typeface="黑体" panose="02010609060101010101" pitchFamily="49" charset="-122"/>
                  <a:ea typeface="黑体" panose="02010609060101010101" pitchFamily="49" charset="-122"/>
                </a:rPr>
                <a:t>一般无精确解析解</a:t>
              </a:r>
            </a:p>
          </p:txBody>
        </p:sp>
        <p:sp>
          <p:nvSpPr>
            <p:cNvPr id="29" name="矩形: 圆角 28"/>
            <p:cNvSpPr/>
            <p:nvPr/>
          </p:nvSpPr>
          <p:spPr>
            <a:xfrm>
              <a:off x="978937" y="2417708"/>
              <a:ext cx="3114993" cy="1543023"/>
            </a:xfrm>
            <a:prstGeom prst="roundRect">
              <a:avLst/>
            </a:prstGeom>
            <a:noFill/>
            <a:ln w="2857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44"/>
            <p:cNvSpPr/>
            <p:nvPr/>
          </p:nvSpPr>
          <p:spPr>
            <a:xfrm>
              <a:off x="4303652" y="3051187"/>
              <a:ext cx="574902" cy="302521"/>
            </a:xfrm>
            <a:prstGeom prst="rightArrow">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p:cNvSpPr/>
            <p:nvPr/>
          </p:nvSpPr>
          <p:spPr>
            <a:xfrm>
              <a:off x="5232589" y="2923893"/>
              <a:ext cx="2133072" cy="555126"/>
            </a:xfrm>
            <a:prstGeom prst="roundRect">
              <a:avLst/>
            </a:prstGeom>
            <a:noFill/>
            <a:ln w="2857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 name="组合 40"/>
          <p:cNvGrpSpPr/>
          <p:nvPr/>
        </p:nvGrpSpPr>
        <p:grpSpPr>
          <a:xfrm>
            <a:off x="545703" y="3557858"/>
            <a:ext cx="6980594" cy="1884452"/>
            <a:chOff x="926815" y="3448561"/>
            <a:chExt cx="6980594" cy="1884452"/>
          </a:xfrm>
        </p:grpSpPr>
        <p:sp>
          <p:nvSpPr>
            <p:cNvPr id="28" name="文本框 27"/>
            <p:cNvSpPr txBox="1"/>
            <p:nvPr/>
          </p:nvSpPr>
          <p:spPr>
            <a:xfrm>
              <a:off x="3535040" y="4072183"/>
              <a:ext cx="4372369" cy="1143839"/>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400" b="1" i="0" dirty="0">
                  <a:effectLst/>
                  <a:latin typeface="微软雅黑" panose="020B0503020204020204" pitchFamily="34" charset="-122"/>
                  <a:ea typeface="微软雅黑" panose="020B0503020204020204" pitchFamily="34" charset="-122"/>
                </a:rPr>
                <a:t> </a:t>
              </a:r>
              <a:r>
                <a:rPr lang="zh-CN" altLang="en-US" sz="2400" b="1" i="0" dirty="0">
                  <a:solidFill>
                    <a:srgbClr val="002060"/>
                  </a:solidFill>
                  <a:effectLst/>
                  <a:latin typeface="微软雅黑" panose="020B0503020204020204" pitchFamily="34" charset="-122"/>
                  <a:ea typeface="微软雅黑" panose="020B0503020204020204" pitchFamily="34" charset="-122"/>
                </a:rPr>
                <a:t>数值算法</a:t>
              </a:r>
              <a:r>
                <a:rPr lang="zh-CN" altLang="en-US" sz="2400" b="0" i="0" dirty="0">
                  <a:effectLst/>
                  <a:latin typeface="微软雅黑" panose="020B0503020204020204" pitchFamily="34" charset="-122"/>
                  <a:ea typeface="微软雅黑" panose="020B0503020204020204" pitchFamily="34" charset="-122"/>
                </a:rPr>
                <a:t>，给出</a:t>
              </a:r>
              <a:r>
                <a:rPr lang="zh-CN" altLang="en-US" sz="2400" b="1" i="0" dirty="0">
                  <a:solidFill>
                    <a:srgbClr val="002060"/>
                  </a:solidFill>
                  <a:effectLst/>
                  <a:latin typeface="微软雅黑" panose="020B0503020204020204" pitchFamily="34" charset="-122"/>
                  <a:ea typeface="微软雅黑" panose="020B0503020204020204" pitchFamily="34" charset="-122"/>
                </a:rPr>
                <a:t>数值解</a:t>
              </a:r>
              <a:endParaRPr lang="en-US" altLang="zh-CN" sz="2400"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2400" b="1" i="0" dirty="0">
                  <a:effectLst/>
                  <a:latin typeface="微软雅黑" panose="020B0503020204020204" pitchFamily="34" charset="-122"/>
                  <a:ea typeface="微软雅黑" panose="020B0503020204020204" pitchFamily="34" charset="-122"/>
                </a:rPr>
                <a:t> </a:t>
              </a:r>
              <a:r>
                <a:rPr lang="zh-CN" altLang="en-US" sz="2400" b="1" i="0" dirty="0">
                  <a:solidFill>
                    <a:srgbClr val="002060"/>
                  </a:solidFill>
                  <a:effectLst/>
                  <a:latin typeface="微软雅黑" panose="020B0503020204020204" pitchFamily="34" charset="-122"/>
                  <a:ea typeface="微软雅黑" panose="020B0503020204020204" pitchFamily="34" charset="-122"/>
                </a:rPr>
                <a:t>简化模型</a:t>
              </a:r>
              <a:r>
                <a:rPr lang="zh-CN" altLang="en-US" sz="2400" b="0" i="0" dirty="0">
                  <a:effectLst/>
                  <a:latin typeface="微软雅黑" panose="020B0503020204020204" pitchFamily="34" charset="-122"/>
                  <a:ea typeface="微软雅黑" panose="020B0503020204020204" pitchFamily="34" charset="-122"/>
                </a:rPr>
                <a:t>，可求出</a:t>
              </a:r>
              <a:r>
                <a:rPr lang="zh-CN" altLang="en-US" sz="2400" b="1" i="0" dirty="0">
                  <a:solidFill>
                    <a:srgbClr val="002060"/>
                  </a:solidFill>
                  <a:effectLst/>
                  <a:latin typeface="微软雅黑" panose="020B0503020204020204" pitchFamily="34" charset="-122"/>
                  <a:ea typeface="微软雅黑" panose="020B0503020204020204" pitchFamily="34" charset="-122"/>
                </a:rPr>
                <a:t>解析解</a:t>
              </a:r>
              <a:endParaRPr lang="en-US" altLang="zh-CN" sz="2400" b="0" i="0" dirty="0">
                <a:solidFill>
                  <a:srgbClr val="002060"/>
                </a:solidFill>
                <a:effectLst/>
                <a:latin typeface="微软雅黑" panose="020B0503020204020204" pitchFamily="34" charset="-122"/>
                <a:ea typeface="微软雅黑" panose="020B0503020204020204" pitchFamily="34" charset="-122"/>
              </a:endParaRPr>
            </a:p>
          </p:txBody>
        </p:sp>
        <p:sp>
          <p:nvSpPr>
            <p:cNvPr id="39" name="矩形: 圆角 38"/>
            <p:cNvSpPr/>
            <p:nvPr/>
          </p:nvSpPr>
          <p:spPr>
            <a:xfrm>
              <a:off x="3135686" y="4072183"/>
              <a:ext cx="4680558" cy="1260830"/>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a:off x="926815" y="3448561"/>
              <a:ext cx="1507474" cy="508046"/>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latin typeface="Times New Roman" panose="02020603050405020304" pitchFamily="18" charset="0"/>
                  <a:ea typeface="黑体" panose="02010609060101010101" pitchFamily="49" charset="-122"/>
                </a:rPr>
                <a:t>求解方案</a:t>
              </a:r>
            </a:p>
          </p:txBody>
        </p:sp>
      </p:grpSp>
      <p:sp>
        <p:nvSpPr>
          <p:cNvPr id="14" name="矩形: 圆角 13"/>
          <p:cNvSpPr/>
          <p:nvPr/>
        </p:nvSpPr>
        <p:spPr>
          <a:xfrm>
            <a:off x="615313" y="1466120"/>
            <a:ext cx="7911784" cy="1849268"/>
          </a:xfrm>
          <a:prstGeom prst="round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8234" y="1298145"/>
            <a:ext cx="4429514" cy="2640758"/>
          </a:xfrm>
          <a:prstGeom prst="rect">
            <a:avLst/>
          </a:prstGeom>
          <a:solidFill>
            <a:schemeClr val="accent1">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7"/>
          <p:cNvSpPr>
            <a:spLocks noChangeArrowheads="1"/>
          </p:cNvSpPr>
          <p:nvPr/>
        </p:nvSpPr>
        <p:spPr bwMode="auto">
          <a:xfrm>
            <a:off x="0"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8" name="组合 17"/>
          <p:cNvGrpSpPr/>
          <p:nvPr/>
        </p:nvGrpSpPr>
        <p:grpSpPr>
          <a:xfrm>
            <a:off x="-14895" y="-11575"/>
            <a:ext cx="9144000" cy="661670"/>
            <a:chOff x="0" y="353"/>
            <a:chExt cx="14400" cy="1042"/>
          </a:xfrm>
        </p:grpSpPr>
        <p:sp>
          <p:nvSpPr>
            <p:cNvPr id="4" name="矩形 3"/>
            <p:cNvSpPr/>
            <p:nvPr/>
          </p:nvSpPr>
          <p:spPr>
            <a:xfrm>
              <a:off x="0" y="353"/>
              <a:ext cx="14400" cy="1042"/>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 y="448"/>
              <a:ext cx="850" cy="850"/>
            </a:xfrm>
            <a:prstGeom prst="ellipse">
              <a:avLst/>
            </a:prstGeom>
            <a:solidFill>
              <a:schemeClr val="bg1"/>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11" name="矩形 10"/>
            <p:cNvSpPr/>
            <p:nvPr/>
          </p:nvSpPr>
          <p:spPr>
            <a:xfrm>
              <a:off x="1144" y="516"/>
              <a:ext cx="4202" cy="727"/>
            </a:xfrm>
            <a:prstGeom prst="rect">
              <a:avLst/>
            </a:prstGeom>
            <a:ln>
              <a:noFill/>
            </a:ln>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研究背景及现状</a:t>
              </a:r>
            </a:p>
          </p:txBody>
        </p:sp>
      </p:grpSp>
      <p:pic>
        <p:nvPicPr>
          <p:cNvPr id="12" name="图片 11" descr="无背景logo橙黄"/>
          <p:cNvPicPr>
            <a:picLocks noChangeAspect="1"/>
          </p:cNvPicPr>
          <p:nvPr/>
        </p:nvPicPr>
        <p:blipFill>
          <a:blip r:embed="rId3">
            <a:biLevel thresh="25000"/>
          </a:blip>
          <a:stretch>
            <a:fillRect/>
          </a:stretch>
        </p:blipFill>
        <p:spPr>
          <a:xfrm>
            <a:off x="6890705" y="-261947"/>
            <a:ext cx="2253091" cy="1144496"/>
          </a:xfrm>
          <a:prstGeom prst="rect">
            <a:avLst/>
          </a:prstGeom>
        </p:spPr>
      </p:pic>
      <p:sp>
        <p:nvSpPr>
          <p:cNvPr id="13" name="文本框 12"/>
          <p:cNvSpPr txBox="1"/>
          <p:nvPr/>
        </p:nvSpPr>
        <p:spPr>
          <a:xfrm>
            <a:off x="337130" y="712654"/>
            <a:ext cx="3997597" cy="461665"/>
          </a:xfrm>
          <a:prstGeom prst="rect">
            <a:avLst/>
          </a:prstGeom>
          <a:noFill/>
        </p:spPr>
        <p:txBody>
          <a:bodyPr wrap="square" rtlCol="0">
            <a:spAutoFit/>
          </a:bodyPr>
          <a:lstStyle>
            <a:defPPr>
              <a:defRPr lang="zh-CN"/>
            </a:defPPr>
            <a:lvl1pPr marL="342900" indent="-342900">
              <a:buFont typeface="Wingdings" panose="05000000000000000000" pitchFamily="2" charset="2"/>
              <a:buChar char="n"/>
              <a:defRPr sz="2000" b="1">
                <a:latin typeface="微软雅黑" panose="020B0503020204020204" pitchFamily="34" charset="-122"/>
                <a:ea typeface="微软雅黑" panose="020B0503020204020204" pitchFamily="34" charset="-122"/>
              </a:defRPr>
            </a:lvl1pPr>
          </a:lstStyle>
          <a:p>
            <a:r>
              <a:rPr lang="zh-CN" altLang="en-US" sz="2400" dirty="0">
                <a:solidFill>
                  <a:srgbClr val="002060"/>
                </a:solidFill>
              </a:rPr>
              <a:t>天象预测研究现状</a:t>
            </a:r>
          </a:p>
        </p:txBody>
      </p:sp>
      <p:grpSp>
        <p:nvGrpSpPr>
          <p:cNvPr id="21" name="组合 20"/>
          <p:cNvGrpSpPr/>
          <p:nvPr/>
        </p:nvGrpSpPr>
        <p:grpSpPr>
          <a:xfrm>
            <a:off x="336554" y="1395431"/>
            <a:ext cx="3557678" cy="2407747"/>
            <a:chOff x="337131" y="1625508"/>
            <a:chExt cx="4376493" cy="2806730"/>
          </a:xfrm>
        </p:grpSpPr>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131" y="1625508"/>
              <a:ext cx="4376493" cy="280673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3589020" y="4168140"/>
              <a:ext cx="1124604" cy="2640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3757956" y="3487071"/>
            <a:ext cx="1008112" cy="338554"/>
          </a:xfrm>
          <a:prstGeom prst="rect">
            <a:avLst/>
          </a:prstGeom>
          <a:noFill/>
        </p:spPr>
        <p:txBody>
          <a:bodyPr wrap="square" rtlCol="0">
            <a:spAutoFit/>
          </a:bodyPr>
          <a:lstStyle/>
          <a:p>
            <a:pPr algn="ctr"/>
            <a:r>
              <a:rPr lang="zh-CN" altLang="en-US" sz="1600" dirty="0">
                <a:solidFill>
                  <a:schemeClr val="tx1">
                    <a:lumMod val="95000"/>
                    <a:lumOff val="5000"/>
                  </a:schemeClr>
                </a:solidFill>
                <a:latin typeface="黑体" panose="02010609060101010101" pitchFamily="49" charset="-122"/>
                <a:ea typeface="黑体" panose="02010609060101010101" pitchFamily="49" charset="-122"/>
              </a:rPr>
              <a:t>摄动法</a:t>
            </a:r>
          </a:p>
        </p:txBody>
      </p:sp>
      <p:grpSp>
        <p:nvGrpSpPr>
          <p:cNvPr id="25" name="组合 24"/>
          <p:cNvGrpSpPr/>
          <p:nvPr/>
        </p:nvGrpSpPr>
        <p:grpSpPr>
          <a:xfrm>
            <a:off x="4766068" y="1293294"/>
            <a:ext cx="4149584" cy="2640758"/>
            <a:chOff x="5243209" y="1627318"/>
            <a:chExt cx="3911391" cy="2869159"/>
          </a:xfrm>
        </p:grpSpPr>
        <p:sp>
          <p:nvSpPr>
            <p:cNvPr id="24" name="矩形 23"/>
            <p:cNvSpPr/>
            <p:nvPr/>
          </p:nvSpPr>
          <p:spPr>
            <a:xfrm>
              <a:off x="5243209" y="1627318"/>
              <a:ext cx="3911391" cy="2869159"/>
            </a:xfrm>
            <a:prstGeom prst="rect">
              <a:avLst/>
            </a:prstGeom>
            <a:solidFill>
              <a:schemeClr val="accent6">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5072" y="1738289"/>
              <a:ext cx="3301085" cy="261599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文本框 25"/>
          <p:cNvSpPr txBox="1"/>
          <p:nvPr/>
        </p:nvSpPr>
        <p:spPr>
          <a:xfrm>
            <a:off x="8144038" y="3487071"/>
            <a:ext cx="1008112" cy="338554"/>
          </a:xfrm>
          <a:prstGeom prst="rect">
            <a:avLst/>
          </a:prstGeom>
          <a:noFill/>
        </p:spPr>
        <p:txBody>
          <a:bodyPr wrap="square" rtlCol="0">
            <a:spAutoFit/>
          </a:bodyPr>
          <a:lstStyle/>
          <a:p>
            <a:pPr algn="ctr"/>
            <a:r>
              <a:rPr lang="en-US" altLang="zh-CN" sz="1600" dirty="0">
                <a:solidFill>
                  <a:schemeClr val="tx1">
                    <a:lumMod val="95000"/>
                    <a:lumOff val="5000"/>
                  </a:schemeClr>
                </a:solidFill>
                <a:latin typeface="黑体" panose="02010609060101010101" pitchFamily="49" charset="-122"/>
                <a:ea typeface="黑体" panose="02010609060101010101" pitchFamily="49" charset="-122"/>
              </a:rPr>
              <a:t>PINN</a:t>
            </a:r>
            <a:endParaRPr lang="zh-CN" altLang="en-US" sz="1600" dirty="0">
              <a:solidFill>
                <a:schemeClr val="tx1">
                  <a:lumMod val="95000"/>
                  <a:lumOff val="5000"/>
                </a:schemeClr>
              </a:solidFill>
              <a:latin typeface="黑体" panose="02010609060101010101" pitchFamily="49" charset="-122"/>
              <a:ea typeface="黑体" panose="02010609060101010101" pitchFamily="49" charset="-122"/>
            </a:endParaRPr>
          </a:p>
        </p:txBody>
      </p:sp>
      <p:grpSp>
        <p:nvGrpSpPr>
          <p:cNvPr id="27" name="组合 26"/>
          <p:cNvGrpSpPr/>
          <p:nvPr/>
        </p:nvGrpSpPr>
        <p:grpSpPr>
          <a:xfrm>
            <a:off x="198234" y="4065578"/>
            <a:ext cx="5939234" cy="2239302"/>
            <a:chOff x="337131" y="4484202"/>
            <a:chExt cx="5939234" cy="2239302"/>
          </a:xfrm>
        </p:grpSpPr>
        <p:grpSp>
          <p:nvGrpSpPr>
            <p:cNvPr id="17" name="组合 16"/>
            <p:cNvGrpSpPr/>
            <p:nvPr/>
          </p:nvGrpSpPr>
          <p:grpSpPr>
            <a:xfrm>
              <a:off x="337131" y="4484202"/>
              <a:ext cx="5939234" cy="2239302"/>
              <a:chOff x="332357" y="4549124"/>
              <a:chExt cx="5939234" cy="2239302"/>
            </a:xfrm>
          </p:grpSpPr>
          <p:sp>
            <p:nvSpPr>
              <p:cNvPr id="16" name="矩形 15"/>
              <p:cNvSpPr/>
              <p:nvPr/>
            </p:nvSpPr>
            <p:spPr>
              <a:xfrm>
                <a:off x="332357" y="4549124"/>
                <a:ext cx="5939234" cy="2239302"/>
              </a:xfrm>
              <a:prstGeom prst="rect">
                <a:avLst/>
              </a:prstGeom>
              <a:solidFill>
                <a:schemeClr val="bg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6"/>
              <a:stretch>
                <a:fillRect/>
              </a:stretch>
            </p:blipFill>
            <p:spPr>
              <a:xfrm>
                <a:off x="437377" y="4700347"/>
                <a:ext cx="5725682" cy="1937799"/>
              </a:xfrm>
              <a:prstGeom prst="rect">
                <a:avLst/>
              </a:prstGeom>
            </p:spPr>
          </p:pic>
        </p:grpSp>
        <p:sp>
          <p:nvSpPr>
            <p:cNvPr id="19" name="文本框 18"/>
            <p:cNvSpPr txBox="1"/>
            <p:nvPr/>
          </p:nvSpPr>
          <p:spPr>
            <a:xfrm>
              <a:off x="5047694" y="6203892"/>
              <a:ext cx="1214674" cy="369332"/>
            </a:xfrm>
            <a:prstGeom prst="rect">
              <a:avLst/>
            </a:prstGeom>
            <a:noFill/>
          </p:spPr>
          <p:txBody>
            <a:bodyPr wrap="square">
              <a:spAutoFit/>
            </a:bodyPr>
            <a:lstStyle/>
            <a:p>
              <a:pPr algn="ctr"/>
              <a:r>
                <a:rPr lang="en-US" altLang="zh-CN" dirty="0">
                  <a:solidFill>
                    <a:schemeClr val="tx1">
                      <a:lumMod val="95000"/>
                      <a:lumOff val="5000"/>
                    </a:schemeClr>
                  </a:solidFill>
                  <a:latin typeface="黑体" panose="02010609060101010101" pitchFamily="49" charset="-122"/>
                  <a:ea typeface="黑体" panose="02010609060101010101" pitchFamily="49" charset="-122"/>
                </a:rPr>
                <a:t>ConvLSTM</a:t>
              </a:r>
              <a:endParaRPr lang="zh-CN" altLang="en-US" dirty="0">
                <a:solidFill>
                  <a:schemeClr val="tx1">
                    <a:lumMod val="95000"/>
                    <a:lumOff val="5000"/>
                  </a:schemeClr>
                </a:solidFill>
                <a:latin typeface="黑体" panose="02010609060101010101" pitchFamily="49" charset="-122"/>
                <a:ea typeface="黑体" panose="02010609060101010101" pitchFamily="49" charset="-122"/>
              </a:endParaRPr>
            </a:p>
          </p:txBody>
        </p:sp>
      </p:grpSp>
      <p:grpSp>
        <p:nvGrpSpPr>
          <p:cNvPr id="3072" name="组合 3071"/>
          <p:cNvGrpSpPr/>
          <p:nvPr/>
        </p:nvGrpSpPr>
        <p:grpSpPr>
          <a:xfrm>
            <a:off x="6284822" y="4074082"/>
            <a:ext cx="2648893" cy="2230797"/>
            <a:chOff x="6284822" y="4492706"/>
            <a:chExt cx="2648893" cy="2230797"/>
          </a:xfrm>
        </p:grpSpPr>
        <p:sp>
          <p:nvSpPr>
            <p:cNvPr id="30" name="矩形 29"/>
            <p:cNvSpPr/>
            <p:nvPr/>
          </p:nvSpPr>
          <p:spPr>
            <a:xfrm>
              <a:off x="6284822" y="4492706"/>
              <a:ext cx="2648893" cy="2230797"/>
            </a:xfrm>
            <a:prstGeom prst="rect">
              <a:avLst/>
            </a:prstGeom>
            <a:solidFill>
              <a:schemeClr val="accent5">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p:cNvPicPr>
              <a:picLocks noChangeAspect="1"/>
            </p:cNvPicPr>
            <p:nvPr/>
          </p:nvPicPr>
          <p:blipFill rotWithShape="1">
            <a:blip r:embed="rId7"/>
            <a:srcRect b="55399"/>
            <a:stretch>
              <a:fillRect/>
            </a:stretch>
          </p:blipFill>
          <p:spPr>
            <a:xfrm>
              <a:off x="6382388" y="4635425"/>
              <a:ext cx="2472228" cy="890972"/>
            </a:xfrm>
            <a:prstGeom prst="rect">
              <a:avLst/>
            </a:prstGeom>
          </p:spPr>
        </p:pic>
        <p:pic>
          <p:nvPicPr>
            <p:cNvPr id="29" name="图片 28"/>
            <p:cNvPicPr>
              <a:picLocks noChangeAspect="1"/>
            </p:cNvPicPr>
            <p:nvPr/>
          </p:nvPicPr>
          <p:blipFill rotWithShape="1">
            <a:blip r:embed="rId7"/>
            <a:srcRect l="532" t="58028" r="-532" b="773"/>
            <a:stretch>
              <a:fillRect/>
            </a:stretch>
          </p:blipFill>
          <p:spPr>
            <a:xfrm>
              <a:off x="6382388" y="5526397"/>
              <a:ext cx="2472228" cy="823011"/>
            </a:xfrm>
            <a:prstGeom prst="rect">
              <a:avLst/>
            </a:prstGeom>
          </p:spPr>
        </p:pic>
        <p:sp>
          <p:nvSpPr>
            <p:cNvPr id="31" name="文本框 30"/>
            <p:cNvSpPr txBox="1"/>
            <p:nvPr/>
          </p:nvSpPr>
          <p:spPr>
            <a:xfrm>
              <a:off x="6467567" y="6335889"/>
              <a:ext cx="2387049" cy="369332"/>
            </a:xfrm>
            <a:prstGeom prst="rect">
              <a:avLst/>
            </a:prstGeom>
            <a:noFill/>
          </p:spPr>
          <p:txBody>
            <a:bodyPr wrap="square" rtlCol="0">
              <a:spAutoFit/>
            </a:bodyPr>
            <a:lstStyle/>
            <a:p>
              <a:pPr algn="ctr"/>
              <a:r>
                <a:rPr lang="en-US" altLang="zh-CN" dirty="0">
                  <a:solidFill>
                    <a:schemeClr val="tx1">
                      <a:lumMod val="95000"/>
                      <a:lumOff val="5000"/>
                    </a:schemeClr>
                  </a:solidFill>
                  <a:latin typeface="黑体" panose="02010609060101010101" pitchFamily="49" charset="-122"/>
                  <a:ea typeface="黑体" panose="02010609060101010101" pitchFamily="49" charset="-122"/>
                </a:rPr>
                <a:t>ConvGRU</a:t>
              </a:r>
              <a:r>
                <a:rPr lang="zh-CN" altLang="en-US" dirty="0">
                  <a:solidFill>
                    <a:schemeClr val="tx1">
                      <a:lumMod val="95000"/>
                      <a:lumOff val="5000"/>
                    </a:schemeClr>
                  </a:solidFill>
                  <a:latin typeface="黑体" panose="02010609060101010101" pitchFamily="49" charset="-122"/>
                  <a:ea typeface="黑体" panose="02010609060101010101" pitchFamily="49" charset="-122"/>
                </a:rPr>
                <a:t>和</a:t>
              </a:r>
              <a:r>
                <a:rPr lang="en-US" altLang="zh-CN" dirty="0">
                  <a:solidFill>
                    <a:schemeClr val="tx1">
                      <a:lumMod val="95000"/>
                      <a:lumOff val="5000"/>
                    </a:schemeClr>
                  </a:solidFill>
                  <a:latin typeface="黑体" panose="02010609060101010101" pitchFamily="49" charset="-122"/>
                  <a:ea typeface="黑体" panose="02010609060101010101" pitchFamily="49" charset="-122"/>
                </a:rPr>
                <a:t>TrajGRU</a:t>
              </a:r>
              <a:endParaRPr lang="zh-CN" altLang="en-US" dirty="0">
                <a:solidFill>
                  <a:schemeClr val="tx1">
                    <a:lumMod val="95000"/>
                    <a:lumOff val="5000"/>
                  </a:schemeClr>
                </a:solidFill>
                <a:latin typeface="黑体" panose="02010609060101010101" pitchFamily="49" charset="-122"/>
                <a:ea typeface="黑体" panose="02010609060101010101" pitchFamily="49" charset="-122"/>
              </a:endParaRPr>
            </a:p>
          </p:txBody>
        </p:sp>
      </p:grpSp>
      <p:sp>
        <p:nvSpPr>
          <p:cNvPr id="20" name="矩形 19"/>
          <p:cNvSpPr/>
          <p:nvPr/>
        </p:nvSpPr>
        <p:spPr>
          <a:xfrm>
            <a:off x="1364417" y="3107329"/>
            <a:ext cx="6385375" cy="1398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传统数值方法预测效果出现瓶颈，人工智能方法需大数据集，不经济且耗时</a:t>
            </a:r>
          </a:p>
        </p:txBody>
      </p:sp>
      <p:sp>
        <p:nvSpPr>
          <p:cNvPr id="5" name="灯片编号占位符 5"/>
          <p:cNvSpPr txBox="1"/>
          <p:nvPr/>
        </p:nvSpPr>
        <p:spPr>
          <a:xfrm>
            <a:off x="629638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0"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635183" y="1269437"/>
            <a:ext cx="7776000" cy="1652799"/>
            <a:chOff x="36083" y="1155697"/>
            <a:chExt cx="7674522" cy="1652799"/>
          </a:xfrm>
        </p:grpSpPr>
        <p:sp>
          <p:nvSpPr>
            <p:cNvPr id="8" name="矩形 7"/>
            <p:cNvSpPr/>
            <p:nvPr/>
          </p:nvSpPr>
          <p:spPr>
            <a:xfrm>
              <a:off x="36084" y="1155697"/>
              <a:ext cx="1438941" cy="661670"/>
            </a:xfrm>
            <a:prstGeom prst="rect">
              <a:avLst/>
            </a:prstGeom>
            <a:solidFill>
              <a:schemeClr val="tx1"/>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科学问题</a:t>
              </a:r>
            </a:p>
          </p:txBody>
        </p:sp>
        <p:sp>
          <p:nvSpPr>
            <p:cNvPr id="9" name="矩形 8"/>
            <p:cNvSpPr/>
            <p:nvPr/>
          </p:nvSpPr>
          <p:spPr>
            <a:xfrm>
              <a:off x="36083" y="1814699"/>
              <a:ext cx="7674522" cy="993797"/>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52083" y="1893874"/>
              <a:ext cx="7236000" cy="830997"/>
            </a:xfrm>
            <a:prstGeom prst="rect">
              <a:avLst/>
            </a:prstGeom>
            <a:noFill/>
          </p:spPr>
          <p:txBody>
            <a:bodyPr wrap="square" rtlCol="0">
              <a:spAutoFit/>
            </a:bodyPr>
            <a:lstStyle/>
            <a:p>
              <a:pPr marL="342900" lvl="0" indent="-342900">
                <a:buAutoNum type="arabicPeriod"/>
              </a:pPr>
              <a:r>
                <a:rPr lang="zh-CN" altLang="en-US" sz="2400" dirty="0">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多传感器融合</a:t>
              </a:r>
              <a:r>
                <a:rPr lang="zh-CN" altLang="en-US" sz="2400" dirty="0">
                  <a:latin typeface="微软雅黑" panose="020B0503020204020204" pitchFamily="34" charset="-122"/>
                  <a:ea typeface="微软雅黑" panose="020B0503020204020204" pitchFamily="34" charset="-122"/>
                </a:rPr>
                <a:t>的气象系统的</a:t>
              </a:r>
              <a:r>
                <a:rPr lang="zh-CN" altLang="en-US" sz="2400" b="1" dirty="0">
                  <a:solidFill>
                    <a:srgbClr val="002060"/>
                  </a:solidFill>
                  <a:latin typeface="微软雅黑" panose="020B0503020204020204" pitchFamily="34" charset="-122"/>
                  <a:ea typeface="微软雅黑" panose="020B0503020204020204" pitchFamily="34" charset="-122"/>
                </a:rPr>
                <a:t>特征选取与重构</a:t>
              </a:r>
              <a:endParaRPr lang="en-US" altLang="zh-CN" sz="2400" dirty="0">
                <a:solidFill>
                  <a:srgbClr val="666666"/>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气象系统特征的</a:t>
              </a:r>
              <a:r>
                <a:rPr lang="zh-CN" altLang="en-US" sz="2400" b="1" dirty="0">
                  <a:solidFill>
                    <a:srgbClr val="002060"/>
                  </a:solidFill>
                  <a:latin typeface="微软雅黑" panose="020B0503020204020204" pitchFamily="34" charset="-122"/>
                  <a:ea typeface="微软雅黑" panose="020B0503020204020204" pitchFamily="34" charset="-122"/>
                </a:rPr>
                <a:t>演化规律</a:t>
              </a:r>
              <a:endParaRPr lang="zh-CN" altLang="zh-CN" sz="2400" b="1" dirty="0">
                <a:solidFill>
                  <a:srgbClr val="00206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31098" y="3296727"/>
            <a:ext cx="7777562" cy="673758"/>
            <a:chOff x="636608" y="5131506"/>
            <a:chExt cx="7777562" cy="673758"/>
          </a:xfrm>
        </p:grpSpPr>
        <p:sp>
          <p:nvSpPr>
            <p:cNvPr id="4" name="矩形 3"/>
            <p:cNvSpPr/>
            <p:nvPr/>
          </p:nvSpPr>
          <p:spPr>
            <a:xfrm>
              <a:off x="636608" y="5131506"/>
              <a:ext cx="1457968" cy="673758"/>
            </a:xfrm>
            <a:prstGeom prst="rect">
              <a:avLst/>
            </a:prstGeom>
            <a:solidFill>
              <a:schemeClr val="tx1"/>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技术问题</a:t>
              </a:r>
            </a:p>
          </p:txBody>
        </p:sp>
        <p:sp>
          <p:nvSpPr>
            <p:cNvPr id="5" name="矩形 4"/>
            <p:cNvSpPr/>
            <p:nvPr/>
          </p:nvSpPr>
          <p:spPr>
            <a:xfrm>
              <a:off x="2094576" y="5131506"/>
              <a:ext cx="6319594" cy="673758"/>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2400" b="1" dirty="0">
                <a:solidFill>
                  <a:schemeClr val="tx1"/>
                </a:solidFill>
                <a:latin typeface="Times New Roman" panose="02020603050405020304" pitchFamily="18" charset="0"/>
                <a:ea typeface="微软雅黑" panose="020B0503020204020204" pitchFamily="34" charset="-122"/>
              </a:endParaRPr>
            </a:p>
          </p:txBody>
        </p:sp>
        <p:sp>
          <p:nvSpPr>
            <p:cNvPr id="11" name="文本框 10"/>
            <p:cNvSpPr txBox="1"/>
            <p:nvPr/>
          </p:nvSpPr>
          <p:spPr>
            <a:xfrm>
              <a:off x="2094576" y="5131506"/>
              <a:ext cx="6318000" cy="581057"/>
            </a:xfrm>
            <a:prstGeom prst="rect">
              <a:avLst/>
            </a:prstGeom>
            <a:noFill/>
          </p:spPr>
          <p:txBody>
            <a:bodyPr wrap="square">
              <a:spAutoFit/>
            </a:bodyPr>
            <a:lstStyle/>
            <a:p>
              <a:pPr algn="ctr">
                <a:lnSpc>
                  <a:spcPct val="150000"/>
                </a:lnSpc>
              </a:pPr>
              <a:r>
                <a:rPr lang="zh-CN" altLang="en-US" sz="2400" b="1" dirty="0">
                  <a:solidFill>
                    <a:srgbClr val="002060"/>
                  </a:solidFill>
                  <a:latin typeface="微软雅黑" panose="020B0503020204020204" pitchFamily="34" charset="-122"/>
                  <a:ea typeface="微软雅黑" panose="020B0503020204020204" pitchFamily="34" charset="-122"/>
                </a:rPr>
                <a:t>小数据集</a:t>
              </a:r>
              <a:r>
                <a:rPr lang="zh-CN" altLang="en-US" sz="2400" dirty="0">
                  <a:solidFill>
                    <a:srgbClr val="000000"/>
                  </a:solidFill>
                  <a:latin typeface="微软雅黑" panose="020B0503020204020204" pitchFamily="34" charset="-122"/>
                  <a:ea typeface="微软雅黑" panose="020B0503020204020204" pitchFamily="34" charset="-122"/>
                </a:rPr>
                <a:t>上的模型训练与数据重构</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0" y="-241935"/>
            <a:ext cx="9144000" cy="1144270"/>
            <a:chOff x="0" y="-28"/>
            <a:chExt cx="14400" cy="1802"/>
          </a:xfrm>
        </p:grpSpPr>
        <p:sp>
          <p:nvSpPr>
            <p:cNvPr id="13" name="矩形 12"/>
            <p:cNvSpPr/>
            <p:nvPr/>
          </p:nvSpPr>
          <p:spPr>
            <a:xfrm>
              <a:off x="0" y="353"/>
              <a:ext cx="14400" cy="1042"/>
            </a:xfrm>
            <a:prstGeom prst="rect">
              <a:avLst/>
            </a:prstGeom>
            <a:solidFill>
              <a:srgbClr val="002060"/>
            </a:solidFill>
            <a:ln>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94" y="448"/>
              <a:ext cx="850" cy="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1</a:t>
              </a:r>
            </a:p>
          </p:txBody>
        </p:sp>
        <p:sp>
          <p:nvSpPr>
            <p:cNvPr id="20" name="矩形 19"/>
            <p:cNvSpPr/>
            <p:nvPr/>
          </p:nvSpPr>
          <p:spPr>
            <a:xfrm>
              <a:off x="1144" y="516"/>
              <a:ext cx="4202" cy="727"/>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研究背景及现状</a:t>
              </a:r>
            </a:p>
          </p:txBody>
        </p:sp>
        <p:pic>
          <p:nvPicPr>
            <p:cNvPr id="23" name="图片 22" descr="无背景logo橙黄"/>
            <p:cNvPicPr>
              <a:picLocks noChangeAspect="1"/>
            </p:cNvPicPr>
            <p:nvPr/>
          </p:nvPicPr>
          <p:blipFill>
            <a:blip r:embed="rId3">
              <a:biLevel thresh="25000"/>
            </a:blip>
            <a:stretch>
              <a:fillRect/>
            </a:stretch>
          </p:blipFill>
          <p:spPr>
            <a:xfrm>
              <a:off x="10852" y="-28"/>
              <a:ext cx="3548" cy="1802"/>
            </a:xfrm>
            <a:prstGeom prst="rect">
              <a:avLst/>
            </a:prstGeom>
          </p:spPr>
        </p:pic>
      </p:grpSp>
      <p:sp>
        <p:nvSpPr>
          <p:cNvPr id="2" name="灯片编号占位符 5"/>
          <p:cNvSpPr txBox="1"/>
          <p:nvPr/>
        </p:nvSpPr>
        <p:spPr>
          <a:xfrm>
            <a:off x="6290400" y="6492875"/>
            <a:ext cx="2743200" cy="365125"/>
          </a:xfrm>
          <a:prstGeom prst="rect">
            <a:avLst/>
          </a:prstGeom>
        </p:spPr>
        <p:txBody>
          <a:bodyPr vert="horz" lIns="91440" tIns="45720" rIns="91440" bIns="45720" rtlCol="0" anchor="ctr"/>
          <a:lstStyle>
            <a:defPPr>
              <a:defRPr lang="zh-HK"/>
            </a:defPPr>
            <a:lvl1pPr marL="0" algn="r" defTabSz="914400" rtl="0" eaLnBrk="1" latinLnBrk="0" hangingPunct="1">
              <a:defRPr sz="1200" kern="1200" baseline="0">
                <a:solidFill>
                  <a:schemeClr val="tx1">
                    <a:tint val="75000"/>
                  </a:schemeClr>
                </a:solidFill>
                <a:latin typeface="Times New Roman"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3787D-34EB-4C9F-BC66-3774EADB3B6A}" type="slidenum">
              <a:rPr lang="zh-CN" altLang="en-US" smtClean="0"/>
              <a:t>9</a:t>
            </a:fld>
            <a:endParaRPr lang="zh-CN" altLang="en-US" dirty="0"/>
          </a:p>
        </p:txBody>
      </p:sp>
      <p:grpSp>
        <p:nvGrpSpPr>
          <p:cNvPr id="3" name="组合 2">
            <a:extLst>
              <a:ext uri="{FF2B5EF4-FFF2-40B4-BE49-F238E27FC236}">
                <a16:creationId xmlns:a16="http://schemas.microsoft.com/office/drawing/2014/main" id="{32A0012E-F0A1-427B-B008-D751DF93693A}"/>
              </a:ext>
            </a:extLst>
          </p:cNvPr>
          <p:cNvGrpSpPr/>
          <p:nvPr/>
        </p:nvGrpSpPr>
        <p:grpSpPr>
          <a:xfrm>
            <a:off x="629504" y="4344976"/>
            <a:ext cx="7777562" cy="1175911"/>
            <a:chOff x="636608" y="5145532"/>
            <a:chExt cx="7777562" cy="1175911"/>
          </a:xfrm>
        </p:grpSpPr>
        <p:sp>
          <p:nvSpPr>
            <p:cNvPr id="18" name="矩形 17">
              <a:extLst>
                <a:ext uri="{FF2B5EF4-FFF2-40B4-BE49-F238E27FC236}">
                  <a16:creationId xmlns:a16="http://schemas.microsoft.com/office/drawing/2014/main" id="{DEB9F928-7086-438F-9236-8300D1D76CA0}"/>
                </a:ext>
              </a:extLst>
            </p:cNvPr>
            <p:cNvSpPr/>
            <p:nvPr/>
          </p:nvSpPr>
          <p:spPr>
            <a:xfrm>
              <a:off x="636608" y="5176137"/>
              <a:ext cx="1457968" cy="1145306"/>
            </a:xfrm>
            <a:prstGeom prst="rect">
              <a:avLst/>
            </a:prstGeom>
            <a:solidFill>
              <a:schemeClr val="tx1"/>
            </a:solidFill>
            <a:ln w="19050">
              <a:solidFill>
                <a:srgbClr val="0A37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关键科学问题</a:t>
              </a:r>
            </a:p>
          </p:txBody>
        </p:sp>
        <p:sp>
          <p:nvSpPr>
            <p:cNvPr id="22" name="矩形 21">
              <a:extLst>
                <a:ext uri="{FF2B5EF4-FFF2-40B4-BE49-F238E27FC236}">
                  <a16:creationId xmlns:a16="http://schemas.microsoft.com/office/drawing/2014/main" id="{6AF27DE3-CCB3-4EA7-9CAB-3FBAE3584785}"/>
                </a:ext>
              </a:extLst>
            </p:cNvPr>
            <p:cNvSpPr/>
            <p:nvPr/>
          </p:nvSpPr>
          <p:spPr>
            <a:xfrm>
              <a:off x="2094576" y="5176136"/>
              <a:ext cx="6319594" cy="1145307"/>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2400" b="1" dirty="0">
                <a:solidFill>
                  <a:schemeClr val="tx1"/>
                </a:solidFill>
                <a:latin typeface="Times New Roman" panose="02020603050405020304" pitchFamily="18" charset="0"/>
                <a:ea typeface="微软雅黑" panose="020B0503020204020204" pitchFamily="34" charset="-122"/>
              </a:endParaRPr>
            </a:p>
          </p:txBody>
        </p:sp>
        <p:sp>
          <p:nvSpPr>
            <p:cNvPr id="25" name="矩形 24">
              <a:extLst>
                <a:ext uri="{FF2B5EF4-FFF2-40B4-BE49-F238E27FC236}">
                  <a16:creationId xmlns:a16="http://schemas.microsoft.com/office/drawing/2014/main" id="{F7C4A372-8C17-4072-A8AE-EFC14B1D46BF}"/>
                </a:ext>
              </a:extLst>
            </p:cNvPr>
            <p:cNvSpPr/>
            <p:nvPr/>
          </p:nvSpPr>
          <p:spPr>
            <a:xfrm>
              <a:off x="2210843" y="5145532"/>
              <a:ext cx="6087060" cy="1145307"/>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spc="300" dirty="0">
                  <a:solidFill>
                    <a:srgbClr val="002060"/>
                  </a:solidFill>
                  <a:latin typeface="微软雅黑" panose="020B0503020204020204" pitchFamily="34" charset="-122"/>
                  <a:ea typeface="微软雅黑" panose="020B0503020204020204" pitchFamily="34" charset="-122"/>
                </a:rPr>
                <a:t>数据驱动</a:t>
              </a:r>
              <a:r>
                <a:rPr lang="zh-CN" altLang="en-US" sz="2800" b="1" spc="300" dirty="0">
                  <a:solidFill>
                    <a:schemeClr val="tx1"/>
                  </a:solidFill>
                  <a:latin typeface="微软雅黑" panose="020B0503020204020204" pitchFamily="34" charset="-122"/>
                  <a:ea typeface="微软雅黑" panose="020B0503020204020204" pitchFamily="34" charset="-122"/>
                </a:rPr>
                <a:t>的</a:t>
              </a:r>
              <a:r>
                <a:rPr lang="zh-CN" altLang="en-US" sz="2800" b="1" spc="300" dirty="0">
                  <a:solidFill>
                    <a:srgbClr val="002060"/>
                  </a:solidFill>
                  <a:latin typeface="微软雅黑" panose="020B0503020204020204" pitchFamily="34" charset="-122"/>
                  <a:ea typeface="微软雅黑" panose="020B0503020204020204" pitchFamily="34" charset="-122"/>
                </a:rPr>
                <a:t>小数据集</a:t>
              </a:r>
              <a:r>
                <a:rPr lang="zh-CN" altLang="en-US" sz="2800" b="1" spc="300" dirty="0">
                  <a:solidFill>
                    <a:schemeClr val="tx1"/>
                  </a:solidFill>
                  <a:latin typeface="微软雅黑" panose="020B0503020204020204" pitchFamily="34" charset="-122"/>
                  <a:ea typeface="微软雅黑" panose="020B0503020204020204" pitchFamily="34" charset="-122"/>
                </a:rPr>
                <a:t>气象系统</a:t>
              </a:r>
              <a:r>
                <a:rPr lang="zh-CN" altLang="en-US" sz="2800" b="1" spc="300" dirty="0">
                  <a:solidFill>
                    <a:srgbClr val="002060"/>
                  </a:solidFill>
                  <a:latin typeface="微软雅黑" panose="020B0503020204020204" pitchFamily="34" charset="-122"/>
                  <a:ea typeface="微软雅黑" panose="020B0503020204020204" pitchFamily="34" charset="-122"/>
                </a:rPr>
                <a:t>重构与特征提取</a:t>
              </a:r>
              <a:r>
                <a:rPr lang="zh-CN" altLang="en-US" sz="2800" b="1" spc="300" dirty="0">
                  <a:solidFill>
                    <a:schemeClr val="tx1"/>
                  </a:solidFill>
                  <a:latin typeface="微软雅黑" panose="020B0503020204020204" pitchFamily="34" charset="-122"/>
                  <a:ea typeface="微软雅黑" panose="020B0503020204020204" pitchFamily="34" charset="-122"/>
                </a:rPr>
                <a:t>及</a:t>
              </a:r>
              <a:r>
                <a:rPr lang="zh-CN" altLang="en-US" sz="2800" b="1" spc="300" dirty="0">
                  <a:solidFill>
                    <a:srgbClr val="002060"/>
                  </a:solidFill>
                  <a:latin typeface="微软雅黑" panose="020B0503020204020204" pitchFamily="34" charset="-122"/>
                  <a:ea typeface="微软雅黑" panose="020B0503020204020204" pitchFamily="34" charset="-122"/>
                </a:rPr>
                <a:t>气温预测</a:t>
              </a:r>
              <a:endParaRPr lang="en-US" altLang="zh-CN" sz="2800" b="1" dirty="0">
                <a:solidFill>
                  <a:srgbClr val="002060"/>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ZhZTc1NTBlYTVhMmM4MzA0ZWYxNDlmMjYyNTVkM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35,&quot;width&quot;:4604}"/>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4639</Words>
  <Application>Microsoft Office PowerPoint</Application>
  <PresentationFormat>全屏显示(4:3)</PresentationFormat>
  <Paragraphs>654</Paragraphs>
  <Slides>61</Slides>
  <Notes>48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6" baseType="lpstr">
      <vt:lpstr>-apple-system</vt:lpstr>
      <vt:lpstr>Monospaced Number</vt:lpstr>
      <vt:lpstr>PingFang SC</vt:lpstr>
      <vt:lpstr>等线</vt:lpstr>
      <vt:lpstr>黑体</vt:lpstr>
      <vt:lpstr>宋体</vt:lpstr>
      <vt:lpstr>微软雅黑</vt:lpstr>
      <vt:lpstr>Arial</vt:lpstr>
      <vt:lpstr>Calibri</vt:lpstr>
      <vt:lpstr>Calibri Light</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天成 曹</cp:lastModifiedBy>
  <cp:revision>160</cp:revision>
  <dcterms:created xsi:type="dcterms:W3CDTF">2015-02-19T23:46:00Z</dcterms:created>
  <dcterms:modified xsi:type="dcterms:W3CDTF">2023-12-06T06:32:32Z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04A6E5E3B27E47C3879D99156CF6E9D8_13</vt:lpwstr>
  </property>
  <property fmtid="{D5CDD505-2E9C-101B-9397-08002B2CF9AE}" pid="3" name="KSOProductBuildVer">
    <vt:lpwstr>2052-12.1.0.15990</vt:lpwstr>
  </property>
</Properties>
</file>